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52"/>
  </p:notesMasterIdLst>
  <p:handoutMasterIdLst>
    <p:handoutMasterId r:id="rId53"/>
  </p:handoutMasterIdLst>
  <p:sldIdLst>
    <p:sldId id="351" r:id="rId2"/>
    <p:sldId id="352" r:id="rId3"/>
    <p:sldId id="268" r:id="rId4"/>
    <p:sldId id="265" r:id="rId5"/>
    <p:sldId id="263" r:id="rId6"/>
    <p:sldId id="264" r:id="rId7"/>
    <p:sldId id="353" r:id="rId8"/>
    <p:sldId id="257" r:id="rId9"/>
    <p:sldId id="330" r:id="rId10"/>
    <p:sldId id="331" r:id="rId11"/>
    <p:sldId id="272" r:id="rId12"/>
    <p:sldId id="273" r:id="rId13"/>
    <p:sldId id="269" r:id="rId14"/>
    <p:sldId id="270" r:id="rId15"/>
    <p:sldId id="271" r:id="rId16"/>
    <p:sldId id="313" r:id="rId17"/>
    <p:sldId id="347" r:id="rId18"/>
    <p:sldId id="348" r:id="rId19"/>
    <p:sldId id="344" r:id="rId20"/>
    <p:sldId id="338" r:id="rId21"/>
    <p:sldId id="339" r:id="rId22"/>
    <p:sldId id="340" r:id="rId23"/>
    <p:sldId id="341" r:id="rId24"/>
    <p:sldId id="342" r:id="rId25"/>
    <p:sldId id="343" r:id="rId26"/>
    <p:sldId id="314" r:id="rId27"/>
    <p:sldId id="350" r:id="rId28"/>
    <p:sldId id="315" r:id="rId29"/>
    <p:sldId id="317" r:id="rId30"/>
    <p:sldId id="316" r:id="rId31"/>
    <p:sldId id="318" r:id="rId32"/>
    <p:sldId id="319" r:id="rId33"/>
    <p:sldId id="320" r:id="rId34"/>
    <p:sldId id="321" r:id="rId35"/>
    <p:sldId id="322" r:id="rId36"/>
    <p:sldId id="323" r:id="rId37"/>
    <p:sldId id="324" r:id="rId38"/>
    <p:sldId id="332" r:id="rId39"/>
    <p:sldId id="326" r:id="rId40"/>
    <p:sldId id="334" r:id="rId41"/>
    <p:sldId id="328" r:id="rId42"/>
    <p:sldId id="333" r:id="rId43"/>
    <p:sldId id="349" r:id="rId44"/>
    <p:sldId id="310" r:id="rId45"/>
    <p:sldId id="345" r:id="rId46"/>
    <p:sldId id="337" r:id="rId47"/>
    <p:sldId id="335" r:id="rId48"/>
    <p:sldId id="336" r:id="rId49"/>
    <p:sldId id="346" r:id="rId50"/>
    <p:sldId id="307" r:id="rId5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229" autoAdjust="0"/>
  </p:normalViewPr>
  <p:slideViewPr>
    <p:cSldViewPr>
      <p:cViewPr>
        <p:scale>
          <a:sx n="65" d="100"/>
          <a:sy n="65" d="100"/>
        </p:scale>
        <p:origin x="-1314" y="-5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9FB2EFF-7789-4ED5-ACF1-1D4255B72D57}" type="datetimeFigureOut">
              <a:rPr lang="en-US" smtClean="0"/>
              <a:pPr/>
              <a:t>5/9/2012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FB3B6F8-197B-4A3E-8F91-DCD2650F2613}" type="slidenum">
              <a:rPr lang="en-US" smtClean="0"/>
              <a:pPr/>
              <a:t>‹#›</a:t>
            </a:fld>
            <a:endParaRPr lang="en-US" dirty="0"/>
          </a:p>
        </p:txBody>
      </p:sp>
    </p:spTree>
    <p:extLst>
      <p:ext uri="{BB962C8B-B14F-4D97-AF65-F5344CB8AC3E}">
        <p14:creationId xmlns:p14="http://schemas.microsoft.com/office/powerpoint/2010/main" val="35495911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22E3F16-28D6-4496-9BC8-8E9988BE028C}" type="datetimeFigureOut">
              <a:rPr lang="en-US" smtClean="0"/>
              <a:pPr/>
              <a:t>5/9/2012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D15781-A729-45CF-B406-EB99E708211F}" type="slidenum">
              <a:rPr lang="en-US" smtClean="0"/>
              <a:pPr/>
              <a:t>‹#›</a:t>
            </a:fld>
            <a:endParaRPr lang="en-US" dirty="0"/>
          </a:p>
        </p:txBody>
      </p:sp>
    </p:spTree>
    <p:extLst>
      <p:ext uri="{BB962C8B-B14F-4D97-AF65-F5344CB8AC3E}">
        <p14:creationId xmlns:p14="http://schemas.microsoft.com/office/powerpoint/2010/main" val="332647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2D15781-A729-45CF-B406-EB99E708211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**DDC:  Dual Diagnosis Capable Program - has a primary target population of individuals with substance related disorders but also has an expectation and willingness to treat individuals with co-occurring mental health conditions, in-house or by referral to concurrent mental health services.</a:t>
            </a:r>
          </a:p>
          <a:p>
            <a:r>
              <a:rPr lang="en-US" dirty="0"/>
              <a:t>***DDE: Dual Diagnosis Enhanced Program – the program has the combined capacity to treat both mental health and substance related disorders equally.</a:t>
            </a:r>
          </a:p>
          <a:p>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21</a:t>
            </a:fld>
            <a:endParaRPr lang="en-US"/>
          </a:p>
        </p:txBody>
      </p:sp>
    </p:spTree>
    <p:extLst>
      <p:ext uri="{BB962C8B-B14F-4D97-AF65-F5344CB8AC3E}">
        <p14:creationId xmlns:p14="http://schemas.microsoft.com/office/powerpoint/2010/main" val="29304753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Level</a:t>
            </a:r>
            <a:r>
              <a:rPr lang="en-US" baseline="0" dirty="0" smtClean="0"/>
              <a:t> 1 examples:  </a:t>
            </a:r>
          </a:p>
          <a:p>
            <a:r>
              <a:rPr lang="en-US" baseline="0" dirty="0" smtClean="0"/>
              <a:t>	dimension 1 – coming off of drugs/alcohol with some discomfort but not bad</a:t>
            </a:r>
          </a:p>
          <a:p>
            <a:r>
              <a:rPr lang="en-US" baseline="0" dirty="0" smtClean="0"/>
              <a:t>	dimension 2 – a bit of hypertension – just monitor</a:t>
            </a:r>
          </a:p>
          <a:p>
            <a:r>
              <a:rPr lang="en-US" baseline="0" dirty="0" smtClean="0"/>
              <a:t>	dimension 4 – willing to explore change</a:t>
            </a:r>
          </a:p>
          <a:p>
            <a:r>
              <a:rPr lang="en-US" dirty="0" smtClean="0"/>
              <a:t> Level 2 examples:</a:t>
            </a:r>
          </a:p>
          <a:p>
            <a:r>
              <a:rPr lang="en-US" dirty="0" smtClean="0"/>
              <a:t>	dimension</a:t>
            </a:r>
            <a:r>
              <a:rPr lang="en-US" baseline="0" dirty="0" smtClean="0"/>
              <a:t> 1 – some discomfort but able to cope</a:t>
            </a:r>
          </a:p>
          <a:p>
            <a:r>
              <a:rPr lang="en-US" baseline="0" dirty="0" smtClean="0"/>
              <a:t>	dimension 4 – not sure if ready to commit</a:t>
            </a:r>
          </a:p>
          <a:p>
            <a:r>
              <a:rPr lang="en-US" baseline="0" dirty="0" smtClean="0"/>
              <a:t>Level 3 examples:</a:t>
            </a:r>
          </a:p>
          <a:p>
            <a:r>
              <a:rPr lang="en-US" baseline="0" dirty="0" smtClean="0"/>
              <a:t>	dimension 1 – severe withdrawal, quite sick, close to imminent danger</a:t>
            </a:r>
          </a:p>
          <a:p>
            <a:r>
              <a:rPr lang="en-US" baseline="0" dirty="0" smtClean="0"/>
              <a:t>	dimension 2 – blood pressure spiking</a:t>
            </a:r>
          </a:p>
          <a:p>
            <a:r>
              <a:rPr lang="en-US" baseline="0" dirty="0" smtClean="0"/>
              <a:t>	dimension 4 – doesn’t think there is a problem, just there because of external pressure</a:t>
            </a:r>
          </a:p>
          <a:p>
            <a:r>
              <a:rPr lang="en-US" baseline="0" dirty="0" smtClean="0"/>
              <a:t>	dimension 5 – children in the home so relapse or continued use would endanger them</a:t>
            </a:r>
          </a:p>
          <a:p>
            <a:r>
              <a:rPr lang="en-US" baseline="0" dirty="0" smtClean="0"/>
              <a:t>Level 4 examples:</a:t>
            </a:r>
          </a:p>
          <a:p>
            <a:r>
              <a:rPr lang="en-US" baseline="0" dirty="0" smtClean="0"/>
              <a:t>	dimension 1 – life threatening, possibility of seizures, need IVs and nursing care</a:t>
            </a:r>
          </a:p>
          <a:p>
            <a:r>
              <a:rPr lang="en-US" baseline="0" dirty="0" smtClean="0"/>
              <a:t>	dimension 2 – blood pressure so high a stroke is possible</a:t>
            </a:r>
          </a:p>
          <a:p>
            <a:r>
              <a:rPr lang="en-US" baseline="0" dirty="0" smtClean="0"/>
              <a:t>	dimension 4 – doesn’t think they have a problem at all</a:t>
            </a:r>
          </a:p>
          <a:p>
            <a:endParaRPr lang="en-US" baseline="0" dirty="0" smtClean="0"/>
          </a:p>
          <a:p>
            <a:r>
              <a:rPr lang="en-US" baseline="0" dirty="0" smtClean="0"/>
              <a:t>Could be high risk in any dimension</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28</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Direct correlation between</a:t>
            </a:r>
            <a:r>
              <a:rPr lang="en-US" baseline="0" dirty="0" smtClean="0"/>
              <a:t> risk/severity and level of care for Dimensions 1, 2, and 3</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31</a:t>
            </a:fld>
            <a:endParaRPr lang="en-US" dirty="0"/>
          </a:p>
        </p:txBody>
      </p:sp>
    </p:spTree>
    <p:extLst>
      <p:ext uri="{BB962C8B-B14F-4D97-AF65-F5344CB8AC3E}">
        <p14:creationId xmlns:p14="http://schemas.microsoft.com/office/powerpoint/2010/main" val="45644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Level</a:t>
            </a:r>
            <a:r>
              <a:rPr lang="en-US" baseline="0" dirty="0" smtClean="0"/>
              <a:t> ID – ambulatory without extended onsite monitoring</a:t>
            </a:r>
          </a:p>
          <a:p>
            <a:r>
              <a:rPr lang="en-US" baseline="0" dirty="0" smtClean="0"/>
              <a:t>	OP – office, healthcare setting, treatment facility, home with clinicians to supervise/evaluate/refer</a:t>
            </a:r>
          </a:p>
          <a:p>
            <a:r>
              <a:rPr lang="en-US" dirty="0" smtClean="0"/>
              <a:t>Level IID – ambulatory with entended onsite monitoring</a:t>
            </a:r>
          </a:p>
          <a:p>
            <a:r>
              <a:rPr lang="en-US" dirty="0" smtClean="0"/>
              <a:t>	OP.  Same settings but not home.  Home at night</a:t>
            </a:r>
            <a:r>
              <a:rPr lang="en-US" baseline="0" dirty="0" smtClean="0"/>
              <a:t> in supportive environment</a:t>
            </a:r>
          </a:p>
          <a:p>
            <a:r>
              <a:rPr lang="en-US" baseline="0" dirty="0" smtClean="0"/>
              <a:t>Level IIID – residential  </a:t>
            </a:r>
          </a:p>
          <a:p>
            <a:r>
              <a:rPr lang="en-US" baseline="0" dirty="0" smtClean="0"/>
              <a:t>	III.2D - Clinician managed.  Social setting detox.</a:t>
            </a:r>
          </a:p>
          <a:p>
            <a:r>
              <a:rPr lang="en-US" baseline="0" dirty="0" smtClean="0"/>
              <a:t>	24 hour supervision, observation, support.  Peer and social support.</a:t>
            </a:r>
          </a:p>
          <a:p>
            <a:r>
              <a:rPr lang="en-US" baseline="0" dirty="0" smtClean="0"/>
              <a:t>	III.7D – Medical monitoring.  24 hour supervision and evaluation.  MD approved and/or monitored</a:t>
            </a:r>
          </a:p>
          <a:p>
            <a:r>
              <a:rPr lang="en-US" baseline="0" dirty="0" smtClean="0"/>
              <a:t>Level IVD – inpatient (hospital)</a:t>
            </a:r>
          </a:p>
          <a:p>
            <a:r>
              <a:rPr lang="en-US" baseline="0" dirty="0" smtClean="0"/>
              <a:t>	medically managed detox.  24 hour, medically directed withdrawal management in acute care setting.</a:t>
            </a:r>
          </a:p>
          <a:p>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32</a:t>
            </a:fld>
            <a:endParaRPr lang="en-US" dirty="0"/>
          </a:p>
        </p:txBody>
      </p:sp>
    </p:spTree>
    <p:extLst>
      <p:ext uri="{BB962C8B-B14F-4D97-AF65-F5344CB8AC3E}">
        <p14:creationId xmlns:p14="http://schemas.microsoft.com/office/powerpoint/2010/main" val="3740996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Amy </a:t>
            </a:r>
          </a:p>
          <a:p>
            <a:r>
              <a:rPr lang="en-US" dirty="0" smtClean="0"/>
              <a:t>Divorced, white</a:t>
            </a:r>
            <a:r>
              <a:rPr lang="en-US" baseline="0" dirty="0" smtClean="0"/>
              <a:t> </a:t>
            </a:r>
            <a:r>
              <a:rPr lang="en-US" baseline="0" dirty="0" err="1" smtClean="0"/>
              <a:t>famale</a:t>
            </a:r>
            <a:endParaRPr lang="en-US" baseline="0" dirty="0" smtClean="0"/>
          </a:p>
          <a:p>
            <a:r>
              <a:rPr lang="en-US" baseline="0" dirty="0" smtClean="0"/>
              <a:t>Assessed first time ever</a:t>
            </a:r>
          </a:p>
          <a:p>
            <a:r>
              <a:rPr lang="en-US" baseline="0" dirty="0" smtClean="0"/>
              <a:t>No alcohol in 48 hours – history of sweats, internal tremors and nausea. No hallucinations, seizures or DT’s</a:t>
            </a:r>
          </a:p>
          <a:p>
            <a:r>
              <a:rPr lang="en-US" baseline="0" dirty="0" smtClean="0"/>
              <a:t>Good health except for alcohol hepatitis – just released from hospital 1 week ago, referred by doctor for assessment and treatment.  Drank after being released from hospital but stopped again.</a:t>
            </a:r>
          </a:p>
          <a:p>
            <a:r>
              <a:rPr lang="en-US" baseline="0" dirty="0" smtClean="0"/>
              <a:t>Two past suicide attempts, most recent three years ago.  On Prozac, sees a psychiatrist once a month</a:t>
            </a:r>
          </a:p>
          <a:p>
            <a:r>
              <a:rPr lang="en-US" baseline="0" dirty="0" smtClean="0"/>
              <a:t>Rents an apartment, lives with her teenage son who doesn’t think she has a problem.  Divorced.  </a:t>
            </a:r>
          </a:p>
          <a:p>
            <a:r>
              <a:rPr lang="en-US" baseline="0" dirty="0" smtClean="0"/>
              <a:t>Unemployed due to a lay-off.  Never lost a job due to addiction.</a:t>
            </a:r>
          </a:p>
          <a:p>
            <a:r>
              <a:rPr lang="en-US" baseline="0" dirty="0" smtClean="0"/>
              <a:t>Cooperative.  Aware of the consequences of her drinking but blames others and minimizes the issue.</a:t>
            </a:r>
          </a:p>
          <a:p>
            <a:r>
              <a:rPr lang="en-US" baseline="0" dirty="0" smtClean="0"/>
              <a:t>Doesn’t know much about alcoholism but wants to learn more.</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43</a:t>
            </a:fld>
            <a:endParaRPr lang="en-US"/>
          </a:p>
        </p:txBody>
      </p:sp>
    </p:spTree>
    <p:extLst>
      <p:ext uri="{BB962C8B-B14F-4D97-AF65-F5344CB8AC3E}">
        <p14:creationId xmlns:p14="http://schemas.microsoft.com/office/powerpoint/2010/main" val="40746858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Level of Care/Service Indicated:  Insert the ASAM Level number that offers the most appropriate level of care/service that can</a:t>
            </a:r>
            <a:r>
              <a:rPr lang="en-US" baseline="0" dirty="0" smtClean="0"/>
              <a:t> provide the service intensity needed to address the client’s current functioning/severity; and/or the service needed, e.g. shelter, housing, vocational training, transportation, language interpreter</a:t>
            </a:r>
          </a:p>
          <a:p>
            <a:endParaRPr lang="en-US" baseline="0" dirty="0" smtClean="0"/>
          </a:p>
          <a:p>
            <a:r>
              <a:rPr lang="en-US" baseline="0" dirty="0" smtClean="0"/>
              <a:t>Level of Care/Service Received:  ASAM Level number – if the most appropriate level or service is not utilized, insert the most appropriate placement or service available and circle the reason for difference</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45</a:t>
            </a:fld>
            <a:endParaRPr lang="en-US"/>
          </a:p>
        </p:txBody>
      </p:sp>
    </p:spTree>
    <p:extLst>
      <p:ext uri="{BB962C8B-B14F-4D97-AF65-F5344CB8AC3E}">
        <p14:creationId xmlns:p14="http://schemas.microsoft.com/office/powerpoint/2010/main" val="2335363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50</a:t>
            </a:fld>
            <a:endParaRPr lang="en-US" dirty="0"/>
          </a:p>
        </p:txBody>
      </p:sp>
    </p:spTree>
    <p:extLst>
      <p:ext uri="{BB962C8B-B14F-4D97-AF65-F5344CB8AC3E}">
        <p14:creationId xmlns:p14="http://schemas.microsoft.com/office/powerpoint/2010/main" val="2597288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4</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8</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ER, psych hospital</a:t>
            </a:r>
          </a:p>
          <a:p>
            <a:r>
              <a:rPr lang="en-US" dirty="0" smtClean="0"/>
              <a:t>No diagnosis</a:t>
            </a:r>
          </a:p>
          <a:p>
            <a:r>
              <a:rPr lang="en-US" dirty="0" smtClean="0"/>
              <a:t>Treatment of complications of addiction (broken bones, heart attack,</a:t>
            </a:r>
            <a:r>
              <a:rPr lang="en-US" baseline="0" dirty="0" smtClean="0"/>
              <a:t> liver disease)</a:t>
            </a:r>
            <a:r>
              <a:rPr lang="en-US" dirty="0" smtClean="0"/>
              <a:t> with no continuing care</a:t>
            </a:r>
          </a:p>
          <a:p>
            <a:r>
              <a:rPr lang="en-US" dirty="0" smtClean="0"/>
              <a:t>Relapse triggers more</a:t>
            </a:r>
            <a:r>
              <a:rPr lang="en-US" baseline="0" dirty="0" smtClean="0"/>
              <a:t> treatment of complications</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13</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Diagnosis determines treatment</a:t>
            </a:r>
          </a:p>
          <a:p>
            <a:r>
              <a:rPr lang="en-US" dirty="0" smtClean="0"/>
              <a:t>Treatment</a:t>
            </a:r>
            <a:r>
              <a:rPr lang="en-US" baseline="0" dirty="0" smtClean="0"/>
              <a:t> is the primary program and aftercare</a:t>
            </a:r>
          </a:p>
          <a:p>
            <a:r>
              <a:rPr lang="en-US" baseline="0" dirty="0" smtClean="0"/>
              <a:t>Programs are a set number of days long and are not unique to the individual’s needs</a:t>
            </a:r>
          </a:p>
          <a:p>
            <a:r>
              <a:rPr lang="en-US" baseline="0" dirty="0" smtClean="0"/>
              <a:t>Treatment is based on the program, funding, mandates</a:t>
            </a:r>
          </a:p>
          <a:p>
            <a:r>
              <a:rPr lang="en-US" baseline="0" dirty="0" smtClean="0"/>
              <a:t>Relapse triggers a repeat of the program</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14</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Assessment:  data from all biopsychosocial</a:t>
            </a:r>
            <a:r>
              <a:rPr lang="en-US" baseline="0" dirty="0" smtClean="0"/>
              <a:t> dimensions, both strengths and needs.  Use objective measurable criteria (standardized tools like the ASI or the Beck Depression Inventory) AND clinical </a:t>
            </a:r>
            <a:r>
              <a:rPr lang="en-US" baseline="0" dirty="0" err="1" smtClean="0"/>
              <a:t>judgement</a:t>
            </a:r>
            <a:r>
              <a:rPr lang="en-US" baseline="0" dirty="0" smtClean="0"/>
              <a:t>.</a:t>
            </a:r>
          </a:p>
          <a:p>
            <a:endParaRPr lang="en-US" baseline="0" dirty="0" smtClean="0"/>
          </a:p>
          <a:p>
            <a:r>
              <a:rPr lang="en-US" baseline="0" dirty="0" smtClean="0"/>
              <a:t>Problems/Priorities: </a:t>
            </a:r>
            <a:r>
              <a:rPr lang="en-US" baseline="0" dirty="0" err="1" smtClean="0"/>
              <a:t>biopsychosocial</a:t>
            </a:r>
            <a:r>
              <a:rPr lang="en-US" baseline="0" dirty="0" smtClean="0"/>
              <a:t> severity and level of functioning (rating)</a:t>
            </a:r>
          </a:p>
          <a:p>
            <a:endParaRPr lang="en-US" baseline="0" dirty="0" smtClean="0"/>
          </a:p>
          <a:p>
            <a:r>
              <a:rPr lang="en-US" baseline="0" dirty="0" smtClean="0"/>
              <a:t>Plan:  </a:t>
            </a:r>
            <a:r>
              <a:rPr lang="en-US" baseline="0" dirty="0" err="1" smtClean="0"/>
              <a:t>biopsychosocial</a:t>
            </a:r>
            <a:r>
              <a:rPr lang="en-US" baseline="0" dirty="0" smtClean="0"/>
              <a:t> treatment – intensity of service – modalities and levels of service</a:t>
            </a:r>
          </a:p>
          <a:p>
            <a:endParaRPr lang="en-US" baseline="0" dirty="0" smtClean="0"/>
          </a:p>
          <a:p>
            <a:r>
              <a:rPr lang="en-US" baseline="0" dirty="0" smtClean="0"/>
              <a:t>Progress:  response to treatment</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15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Assessment:  multidimensional assessment</a:t>
            </a:r>
            <a:endParaRPr lang="en-US" baseline="0" dirty="0" smtClean="0"/>
          </a:p>
          <a:p>
            <a:endParaRPr lang="en-US" baseline="0" dirty="0" smtClean="0"/>
          </a:p>
          <a:p>
            <a:r>
              <a:rPr lang="en-US" baseline="0" dirty="0" smtClean="0"/>
              <a:t>Problems/Priorities: build engagement and alliance working with multidimensional obstacles inhibiting the client from getting what they want.  The therapeutic alliance is the greatest determinant of the outcome of treatment.  What is the client there for?  Agree on goals, strategies, and methods.  Build a collaborative treatment contract.  Also work with the client’s strengths in each dimension.</a:t>
            </a:r>
          </a:p>
          <a:p>
            <a:endParaRPr lang="en-US" baseline="0" dirty="0" smtClean="0"/>
          </a:p>
          <a:p>
            <a:r>
              <a:rPr lang="en-US" baseline="0" dirty="0" smtClean="0"/>
              <a:t>Plan/Treatment:  broad flexible array of services that client can move fluidly between.  The client can enter the system at any level and move as needed.  Clients don’t have to “fail” at a level of care to move up or down.  Go with the least intensive that is safe and secure for the client.  If you have limited services and levels of care in your agency/region, link with other providers as needed.  Lengths of stay is not fixed but depends on the severity of the illness and the progress or response to treatment.</a:t>
            </a:r>
          </a:p>
          <a:p>
            <a:endParaRPr lang="en-US" baseline="0" dirty="0" smtClean="0"/>
          </a:p>
          <a:p>
            <a:r>
              <a:rPr lang="en-US" baseline="0" dirty="0" smtClean="0"/>
              <a:t>Progress:  measure every session for outcome and therapeutic alliance.  Work to prevent treatment drop-outs.  Can use Miller’s Session Rating Scale and Outcome Rating Scale.</a:t>
            </a:r>
            <a:endParaRPr lang="en-US" dirty="0"/>
          </a:p>
        </p:txBody>
      </p:sp>
      <p:sp>
        <p:nvSpPr>
          <p:cNvPr id="4" name="Slide Number Placeholder 3"/>
          <p:cNvSpPr>
            <a:spLocks noGrp="1"/>
          </p:cNvSpPr>
          <p:nvPr>
            <p:ph type="sldNum" sz="quarter" idx="10"/>
          </p:nvPr>
        </p:nvSpPr>
        <p:spPr/>
        <p:txBody>
          <a:bodyPr/>
          <a:lstStyle/>
          <a:p>
            <a:fld id="{82D15781-A729-45CF-B406-EB99E708211F}"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A6759A-8770-495C-8B93-A41BDA000DD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A6759A-8770-495C-8B93-A41BDA000DDF}"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B5AE343-979C-4899-82D8-4AE702EF1721}" type="datetimeFigureOut">
              <a:rPr lang="en-US" smtClean="0"/>
              <a:pPr/>
              <a:t>5/9/2012</a:t>
            </a:fld>
            <a:endParaRPr lang="en-US" dirty="0"/>
          </a:p>
        </p:txBody>
      </p:sp>
      <p:sp>
        <p:nvSpPr>
          <p:cNvPr id="9" name="Slide Number Placeholder 8"/>
          <p:cNvSpPr>
            <a:spLocks noGrp="1"/>
          </p:cNvSpPr>
          <p:nvPr>
            <p:ph type="sldNum" sz="quarter" idx="11"/>
          </p:nvPr>
        </p:nvSpPr>
        <p:spPr/>
        <p:txBody>
          <a:bodyPr/>
          <a:lstStyle/>
          <a:p>
            <a:fld id="{59A6759A-8770-495C-8B93-A41BDA000DDF}"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59A6759A-8770-495C-8B93-A41BDA000DDF}"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B5AE343-979C-4899-82D8-4AE702EF1721}" type="datetimeFigureOut">
              <a:rPr lang="en-US" smtClean="0"/>
              <a:pPr/>
              <a:t>5/9/2012</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ailto:Lynn.posze@ky.gov"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changecompanies.net/training_elearning.ph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5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3400" y="1371600"/>
            <a:ext cx="7086600" cy="3200400"/>
          </a:xfrm>
        </p:spPr>
        <p:txBody>
          <a:bodyPr>
            <a:normAutofit fontScale="90000"/>
          </a:bodyPr>
          <a:lstStyle/>
          <a:p>
            <a:pPr algn="ctr"/>
            <a:r>
              <a:rPr lang="en-US" dirty="0" smtClean="0"/>
              <a:t>ASAM PPC-2R </a:t>
            </a:r>
            <a:r>
              <a:rPr lang="en-US" dirty="0" smtClean="0"/>
              <a:t>Patient Placement </a:t>
            </a:r>
            <a:r>
              <a:rPr lang="en-US" dirty="0" smtClean="0"/>
              <a:t>Criteria 101</a:t>
            </a:r>
            <a:r>
              <a:rPr lang="en-US" dirty="0" smtClean="0"/>
              <a:t/>
            </a:r>
            <a:br>
              <a:rPr lang="en-US" dirty="0" smtClean="0"/>
            </a:br>
            <a:endParaRPr lang="en-US" dirty="0"/>
          </a:p>
        </p:txBody>
      </p:sp>
      <p:sp>
        <p:nvSpPr>
          <p:cNvPr id="3" name="Subtitle 2"/>
          <p:cNvSpPr>
            <a:spLocks noGrp="1"/>
          </p:cNvSpPr>
          <p:nvPr>
            <p:ph type="subTitle" idx="1"/>
          </p:nvPr>
        </p:nvSpPr>
        <p:spPr>
          <a:xfrm>
            <a:off x="990600" y="4572000"/>
            <a:ext cx="6156960" cy="1066800"/>
          </a:xfrm>
        </p:spPr>
        <p:txBody>
          <a:bodyPr>
            <a:normAutofit/>
          </a:bodyPr>
          <a:lstStyle/>
          <a:p>
            <a:endParaRPr lang="en-US" dirty="0" smtClean="0"/>
          </a:p>
          <a:p>
            <a:pPr algn="ctr"/>
            <a:r>
              <a:rPr lang="en-US" sz="3200" dirty="0" smtClean="0"/>
              <a:t>We will begin in a moment…</a:t>
            </a:r>
            <a:endParaRPr lang="en-US" sz="6000" dirty="0" smtClean="0"/>
          </a:p>
        </p:txBody>
      </p:sp>
    </p:spTree>
    <p:extLst>
      <p:ext uri="{BB962C8B-B14F-4D97-AF65-F5344CB8AC3E}">
        <p14:creationId xmlns:p14="http://schemas.microsoft.com/office/powerpoint/2010/main" val="16897769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adopt it in Kentucky?</a:t>
            </a:r>
            <a:endParaRPr lang="en-US" dirty="0"/>
          </a:p>
        </p:txBody>
      </p:sp>
      <p:sp>
        <p:nvSpPr>
          <p:cNvPr id="3" name="Content Placeholder 2"/>
          <p:cNvSpPr>
            <a:spLocks noGrp="1"/>
          </p:cNvSpPr>
          <p:nvPr>
            <p:ph idx="1"/>
          </p:nvPr>
        </p:nvSpPr>
        <p:spPr>
          <a:xfrm>
            <a:off x="457200" y="1371600"/>
            <a:ext cx="7162800" cy="5029200"/>
          </a:xfrm>
        </p:spPr>
        <p:txBody>
          <a:bodyPr/>
          <a:lstStyle/>
          <a:p>
            <a:r>
              <a:rPr lang="en-US" sz="2900" dirty="0" smtClean="0"/>
              <a:t>To give us universal language</a:t>
            </a:r>
          </a:p>
          <a:p>
            <a:r>
              <a:rPr lang="en-US" sz="2900" dirty="0" smtClean="0"/>
              <a:t>To make our work easier</a:t>
            </a:r>
          </a:p>
          <a:p>
            <a:r>
              <a:rPr lang="en-US" sz="2900" dirty="0" smtClean="0"/>
              <a:t>It’s a nationally recognized standard for care</a:t>
            </a:r>
          </a:p>
          <a:p>
            <a:r>
              <a:rPr lang="en-US" sz="2900" dirty="0" smtClean="0"/>
              <a:t>To communicate level of need to insurance and managed care companies</a:t>
            </a:r>
          </a:p>
          <a:p>
            <a:r>
              <a:rPr lang="en-US" sz="2900" dirty="0" smtClean="0"/>
              <a:t>To improve outcomes                 </a:t>
            </a:r>
          </a:p>
          <a:p>
            <a:r>
              <a:rPr lang="en-US" sz="2900" dirty="0" smtClean="0"/>
              <a:t>To maximize our resources</a:t>
            </a:r>
          </a:p>
          <a:p>
            <a:endParaRPr lang="en-US" dirty="0"/>
          </a:p>
        </p:txBody>
      </p:sp>
      <p:pic>
        <p:nvPicPr>
          <p:cNvPr id="5" name="Picture 4" descr="IMG_0978.JPG"/>
          <p:cNvPicPr>
            <a:picLocks noChangeAspect="1"/>
          </p:cNvPicPr>
          <p:nvPr/>
        </p:nvPicPr>
        <p:blipFill>
          <a:blip r:embed="rId2" cstate="print"/>
          <a:stretch>
            <a:fillRect/>
          </a:stretch>
        </p:blipFill>
        <p:spPr>
          <a:xfrm>
            <a:off x="5292435" y="4300151"/>
            <a:ext cx="2708563" cy="1610497"/>
          </a:xfrm>
          <a:prstGeom prst="rect">
            <a:avLst/>
          </a:prstGeom>
          <a:ln>
            <a:noFill/>
          </a:ln>
          <a:effectLst>
            <a:outerShdw blurRad="292100" dist="139700" dir="2700000" algn="tl" rotWithShape="0">
              <a:srgbClr val="333333">
                <a:alpha val="65000"/>
              </a:srgbClr>
            </a:outerShdw>
          </a:effec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ASAM History</a:t>
            </a:r>
            <a:endParaRPr lang="en-US" dirty="0"/>
          </a:p>
        </p:txBody>
      </p:sp>
      <p:sp>
        <p:nvSpPr>
          <p:cNvPr id="3" name="Content Placeholder 2"/>
          <p:cNvSpPr>
            <a:spLocks noGrp="1"/>
          </p:cNvSpPr>
          <p:nvPr>
            <p:ph idx="1"/>
          </p:nvPr>
        </p:nvSpPr>
        <p:spPr>
          <a:xfrm>
            <a:off x="457200" y="1600200"/>
            <a:ext cx="7620000" cy="4419600"/>
          </a:xfrm>
        </p:spPr>
        <p:txBody>
          <a:bodyPr>
            <a:normAutofit/>
          </a:bodyPr>
          <a:lstStyle/>
          <a:p>
            <a:pPr>
              <a:buNone/>
            </a:pPr>
            <a:endParaRPr lang="en-US" dirty="0" smtClean="0"/>
          </a:p>
          <a:p>
            <a:pPr>
              <a:buNone/>
            </a:pPr>
            <a:endParaRPr lang="en-US" dirty="0"/>
          </a:p>
          <a:p>
            <a:pPr>
              <a:buNone/>
            </a:pPr>
            <a:r>
              <a:rPr lang="en-US" dirty="0" smtClean="0"/>
              <a:t>A national guideline for placement, continued stay and discharge of patients with alcohol and other drug problems created by the American Society of Addiction Medicine.</a:t>
            </a:r>
          </a:p>
          <a:p>
            <a:pPr>
              <a:buNone/>
            </a:pPr>
            <a:endParaRPr lang="en-US" dirty="0" smtClean="0"/>
          </a:p>
          <a:p>
            <a:pPr>
              <a:buNone/>
            </a:pPr>
            <a:r>
              <a:rPr lang="en-US" dirty="0" smtClean="0"/>
              <a:t>American Society of Addiction Medicine was founded in 1950 by a group of physicians with an interest in addictions treatment to address the lack of :  common language, systematic assessment, systematic tx approach, effective individualized tx plans</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smtClean="0"/>
              <a:t>ASAM History</a:t>
            </a:r>
            <a:endParaRPr lang="en-US" sz="4400" dirty="0"/>
          </a:p>
        </p:txBody>
      </p:sp>
      <p:sp>
        <p:nvSpPr>
          <p:cNvPr id="3" name="Content Placeholder 2"/>
          <p:cNvSpPr>
            <a:spLocks noGrp="1"/>
          </p:cNvSpPr>
          <p:nvPr>
            <p:ph idx="1"/>
          </p:nvPr>
        </p:nvSpPr>
        <p:spPr/>
        <p:txBody>
          <a:bodyPr/>
          <a:lstStyle/>
          <a:p>
            <a:endParaRPr lang="en-US" dirty="0" smtClean="0"/>
          </a:p>
          <a:p>
            <a:r>
              <a:rPr lang="en-US" sz="2400" dirty="0" smtClean="0"/>
              <a:t>Received input from physicians, counselors, social workers, and psychologists</a:t>
            </a:r>
          </a:p>
          <a:p>
            <a:endParaRPr lang="en-US" sz="2400" dirty="0" smtClean="0"/>
          </a:p>
          <a:p>
            <a:r>
              <a:rPr lang="en-US" sz="2400" dirty="0" smtClean="0"/>
              <a:t>Previous versions have been continuously critiqued and reviewed helping to create the most useful manual possible</a:t>
            </a:r>
          </a:p>
          <a:p>
            <a:endParaRPr lang="en-US" sz="2400" dirty="0" smtClean="0"/>
          </a:p>
          <a:p>
            <a:r>
              <a:rPr lang="en-US" sz="2400" dirty="0" smtClean="0"/>
              <a:t>The ASAM Criteria followed soon after (1991) and was revised in (1996) and revised again in (2001)</a:t>
            </a:r>
          </a:p>
          <a:p>
            <a:endParaRPr lang="en-US" sz="24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4800" y="274638"/>
            <a:ext cx="8305800" cy="1143000"/>
          </a:xfrm>
        </p:spPr>
        <p:txBody>
          <a:bodyPr>
            <a:normAutofit/>
          </a:bodyPr>
          <a:lstStyle/>
          <a:p>
            <a:r>
              <a:rPr lang="en-US" dirty="0" smtClean="0"/>
              <a:t>Complications-driven Treatment</a:t>
            </a:r>
          </a:p>
        </p:txBody>
      </p:sp>
      <p:sp>
        <p:nvSpPr>
          <p:cNvPr id="4" name="Rectangle 3"/>
          <p:cNvSpPr/>
          <p:nvPr/>
        </p:nvSpPr>
        <p:spPr>
          <a:xfrm>
            <a:off x="410496" y="2149929"/>
            <a:ext cx="1948544" cy="881742"/>
          </a:xfrm>
          <a:prstGeom prst="rect">
            <a:avLst/>
          </a:prstGeom>
          <a:solidFill>
            <a:schemeClr val="tx1">
              <a:lumMod val="75000"/>
              <a:lumOff val="25000"/>
            </a:schemeClr>
          </a:solidFill>
          <a:ln w="38100">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No Diagnosis</a:t>
            </a:r>
            <a:endParaRPr lang="en-US" dirty="0">
              <a:solidFill>
                <a:schemeClr val="bg2"/>
              </a:solidFill>
            </a:endParaRPr>
          </a:p>
        </p:txBody>
      </p:sp>
      <p:cxnSp>
        <p:nvCxnSpPr>
          <p:cNvPr id="6" name="Straight Arrow Connector 5"/>
          <p:cNvCxnSpPr>
            <a:stCxn id="4" idx="3"/>
          </p:cNvCxnSpPr>
          <p:nvPr/>
        </p:nvCxnSpPr>
        <p:spPr>
          <a:xfrm>
            <a:off x="2359040" y="2590800"/>
            <a:ext cx="566057" cy="310243"/>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2895600" y="2895600"/>
            <a:ext cx="2362200" cy="914400"/>
          </a:xfrm>
          <a:prstGeom prst="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Treat complications</a:t>
            </a:r>
            <a:endParaRPr lang="en-US" dirty="0">
              <a:solidFill>
                <a:schemeClr val="bg2"/>
              </a:solidFill>
            </a:endParaRPr>
          </a:p>
        </p:txBody>
      </p:sp>
      <p:cxnSp>
        <p:nvCxnSpPr>
          <p:cNvPr id="9" name="Straight Arrow Connector 8"/>
          <p:cNvCxnSpPr/>
          <p:nvPr/>
        </p:nvCxnSpPr>
        <p:spPr>
          <a:xfrm>
            <a:off x="4800600" y="3275012"/>
            <a:ext cx="914400" cy="1588"/>
          </a:xfrm>
          <a:prstGeom prst="straightConnector1">
            <a:avLst/>
          </a:prstGeom>
          <a:ln>
            <a:noFill/>
            <a:tailEnd type="arrow"/>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5867400" y="2895600"/>
            <a:ext cx="2286000" cy="1153885"/>
          </a:xfrm>
          <a:prstGeom prst="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No continuing care</a:t>
            </a:r>
            <a:endParaRPr lang="en-US" dirty="0">
              <a:solidFill>
                <a:schemeClr val="bg2"/>
              </a:solidFill>
            </a:endParaRPr>
          </a:p>
        </p:txBody>
      </p:sp>
      <p:cxnSp>
        <p:nvCxnSpPr>
          <p:cNvPr id="12" name="Straight Arrow Connector 11"/>
          <p:cNvCxnSpPr/>
          <p:nvPr/>
        </p:nvCxnSpPr>
        <p:spPr>
          <a:xfrm rot="5400000">
            <a:off x="6896100" y="4305300"/>
            <a:ext cx="3810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248400" y="4496594"/>
            <a:ext cx="1905000" cy="1218406"/>
          </a:xfrm>
          <a:prstGeom prst="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Relapse </a:t>
            </a:r>
            <a:endParaRPr lang="en-US" dirty="0">
              <a:solidFill>
                <a:schemeClr val="bg2"/>
              </a:solidFill>
            </a:endParaRPr>
          </a:p>
        </p:txBody>
      </p:sp>
      <p:cxnSp>
        <p:nvCxnSpPr>
          <p:cNvPr id="15" name="Straight Arrow Connector 14"/>
          <p:cNvCxnSpPr/>
          <p:nvPr/>
        </p:nvCxnSpPr>
        <p:spPr>
          <a:xfrm rot="10800000">
            <a:off x="4572000" y="3962400"/>
            <a:ext cx="1600200" cy="13716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89754" y="3287661"/>
            <a:ext cx="648929" cy="762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620000" cy="1143000"/>
          </a:xfrm>
        </p:spPr>
        <p:txBody>
          <a:bodyPr/>
          <a:lstStyle/>
          <a:p>
            <a:pPr algn="ctr"/>
            <a:r>
              <a:rPr lang="en-US" dirty="0" smtClean="0"/>
              <a:t>Program-driven Treatment </a:t>
            </a:r>
            <a:endParaRPr lang="en-US" dirty="0"/>
          </a:p>
        </p:txBody>
      </p:sp>
      <p:sp>
        <p:nvSpPr>
          <p:cNvPr id="4" name="Rectangle 3"/>
          <p:cNvSpPr/>
          <p:nvPr/>
        </p:nvSpPr>
        <p:spPr>
          <a:xfrm>
            <a:off x="762000" y="2895600"/>
            <a:ext cx="1676400" cy="838200"/>
          </a:xfrm>
          <a:prstGeom prst="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Diagnosis </a:t>
            </a:r>
            <a:endParaRPr lang="en-US" dirty="0">
              <a:solidFill>
                <a:schemeClr val="bg2"/>
              </a:solidFill>
            </a:endParaRPr>
          </a:p>
        </p:txBody>
      </p:sp>
      <p:cxnSp>
        <p:nvCxnSpPr>
          <p:cNvPr id="6" name="Straight Arrow Connector 5"/>
          <p:cNvCxnSpPr/>
          <p:nvPr/>
        </p:nvCxnSpPr>
        <p:spPr>
          <a:xfrm>
            <a:off x="2438400" y="3200400"/>
            <a:ext cx="7620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3352800" y="2895600"/>
            <a:ext cx="1828800" cy="838200"/>
          </a:xfrm>
          <a:prstGeom prst="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Program</a:t>
            </a:r>
            <a:endParaRPr lang="en-US" dirty="0">
              <a:solidFill>
                <a:schemeClr val="bg2"/>
              </a:solidFill>
            </a:endParaRPr>
          </a:p>
        </p:txBody>
      </p:sp>
      <p:cxnSp>
        <p:nvCxnSpPr>
          <p:cNvPr id="9" name="Straight Arrow Connector 8"/>
          <p:cNvCxnSpPr/>
          <p:nvPr/>
        </p:nvCxnSpPr>
        <p:spPr>
          <a:xfrm>
            <a:off x="5181600" y="3200400"/>
            <a:ext cx="6858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6019800" y="2895600"/>
            <a:ext cx="1905000" cy="838200"/>
          </a:xfrm>
          <a:prstGeom prst="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solidFill>
              </a:rPr>
              <a:t>Aftercare</a:t>
            </a:r>
            <a:endParaRPr lang="en-US" dirty="0">
              <a:solidFill>
                <a:schemeClr val="bg2"/>
              </a:solidFill>
            </a:endParaRPr>
          </a:p>
        </p:txBody>
      </p:sp>
      <p:cxnSp>
        <p:nvCxnSpPr>
          <p:cNvPr id="12" name="Straight Arrow Connector 11"/>
          <p:cNvCxnSpPr/>
          <p:nvPr/>
        </p:nvCxnSpPr>
        <p:spPr>
          <a:xfrm rot="5400000">
            <a:off x="6553200" y="3962400"/>
            <a:ext cx="457200" cy="1588"/>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6096000" y="4267200"/>
            <a:ext cx="1752600" cy="914400"/>
          </a:xfrm>
          <a:prstGeom prst="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Relapse</a:t>
            </a:r>
            <a:endParaRPr lang="en-US" dirty="0"/>
          </a:p>
        </p:txBody>
      </p:sp>
      <p:cxnSp>
        <p:nvCxnSpPr>
          <p:cNvPr id="15" name="Straight Arrow Connector 14"/>
          <p:cNvCxnSpPr/>
          <p:nvPr/>
        </p:nvCxnSpPr>
        <p:spPr>
          <a:xfrm rot="10800000">
            <a:off x="4648200" y="3810000"/>
            <a:ext cx="1447800" cy="10668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81000" y="274638"/>
            <a:ext cx="8305800" cy="1143000"/>
          </a:xfrm>
        </p:spPr>
        <p:txBody>
          <a:bodyPr>
            <a:normAutofit fontScale="90000"/>
          </a:bodyPr>
          <a:lstStyle/>
          <a:p>
            <a:pPr algn="ctr"/>
            <a:r>
              <a:rPr lang="en-US" dirty="0" smtClean="0"/>
              <a:t>Individualized, Clinically-driven Treatment	</a:t>
            </a:r>
            <a:endParaRPr lang="en-US" dirty="0"/>
          </a:p>
        </p:txBody>
      </p:sp>
      <p:sp>
        <p:nvSpPr>
          <p:cNvPr id="4" name="Rounded Rectangle 3"/>
          <p:cNvSpPr/>
          <p:nvPr/>
        </p:nvSpPr>
        <p:spPr>
          <a:xfrm>
            <a:off x="3276600" y="1981200"/>
            <a:ext cx="2667000" cy="11430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Assessment </a:t>
            </a:r>
            <a:endParaRPr lang="en-US" dirty="0"/>
          </a:p>
        </p:txBody>
      </p:sp>
      <p:cxnSp>
        <p:nvCxnSpPr>
          <p:cNvPr id="6" name="Straight Arrow Connector 5"/>
          <p:cNvCxnSpPr/>
          <p:nvPr/>
        </p:nvCxnSpPr>
        <p:spPr>
          <a:xfrm>
            <a:off x="5943600" y="2514600"/>
            <a:ext cx="1447800" cy="8382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096000" y="3505200"/>
            <a:ext cx="2362200" cy="12954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Problems/Priorities</a:t>
            </a:r>
            <a:endParaRPr lang="en-US" dirty="0"/>
          </a:p>
        </p:txBody>
      </p:sp>
      <p:cxnSp>
        <p:nvCxnSpPr>
          <p:cNvPr id="9" name="Straight Arrow Connector 8"/>
          <p:cNvCxnSpPr/>
          <p:nvPr/>
        </p:nvCxnSpPr>
        <p:spPr>
          <a:xfrm rot="10800000" flipV="1">
            <a:off x="6172200" y="4876800"/>
            <a:ext cx="1219200" cy="7620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276600" y="5105400"/>
            <a:ext cx="2819400" cy="12954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Plan </a:t>
            </a:r>
          </a:p>
          <a:p>
            <a:pPr algn="ctr"/>
            <a:r>
              <a:rPr lang="en-US" dirty="0" smtClean="0"/>
              <a:t>Treatment</a:t>
            </a:r>
            <a:endParaRPr lang="en-US" dirty="0"/>
          </a:p>
        </p:txBody>
      </p:sp>
      <p:cxnSp>
        <p:nvCxnSpPr>
          <p:cNvPr id="12" name="Straight Arrow Connector 11"/>
          <p:cNvCxnSpPr/>
          <p:nvPr/>
        </p:nvCxnSpPr>
        <p:spPr>
          <a:xfrm rot="10800000">
            <a:off x="1905000" y="4953000"/>
            <a:ext cx="1371600" cy="9144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762000" y="3429000"/>
            <a:ext cx="2362200" cy="13716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Progress</a:t>
            </a:r>
            <a:endParaRPr lang="en-US" dirty="0"/>
          </a:p>
        </p:txBody>
      </p:sp>
      <p:cxnSp>
        <p:nvCxnSpPr>
          <p:cNvPr id="15" name="Straight Arrow Connector 14"/>
          <p:cNvCxnSpPr/>
          <p:nvPr/>
        </p:nvCxnSpPr>
        <p:spPr>
          <a:xfrm flipV="1">
            <a:off x="1828800" y="2667000"/>
            <a:ext cx="1295400" cy="6858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304800"/>
            <a:ext cx="8229600" cy="1112838"/>
          </a:xfrm>
        </p:spPr>
        <p:txBody>
          <a:bodyPr>
            <a:normAutofit fontScale="90000"/>
          </a:bodyPr>
          <a:lstStyle/>
          <a:p>
            <a:pPr algn="ctr"/>
            <a:r>
              <a:rPr lang="en-US" dirty="0" smtClean="0"/>
              <a:t>Client-Directed, Outcome-Informed Treatment	</a:t>
            </a:r>
            <a:endParaRPr lang="en-US" dirty="0"/>
          </a:p>
        </p:txBody>
      </p:sp>
      <p:sp>
        <p:nvSpPr>
          <p:cNvPr id="4" name="Rounded Rectangle 3"/>
          <p:cNvSpPr/>
          <p:nvPr/>
        </p:nvSpPr>
        <p:spPr>
          <a:xfrm>
            <a:off x="3276600" y="2057400"/>
            <a:ext cx="2590800" cy="1066800"/>
          </a:xfrm>
          <a:prstGeom prst="roundRect">
            <a:avLst/>
          </a:prstGeom>
          <a:solidFill>
            <a:schemeClr val="tx1">
              <a:lumMod val="75000"/>
              <a:lumOff val="2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Assessment </a:t>
            </a:r>
            <a:endParaRPr lang="en-US" dirty="0"/>
          </a:p>
        </p:txBody>
      </p:sp>
      <p:cxnSp>
        <p:nvCxnSpPr>
          <p:cNvPr id="6" name="Straight Arrow Connector 5"/>
          <p:cNvCxnSpPr/>
          <p:nvPr/>
        </p:nvCxnSpPr>
        <p:spPr>
          <a:xfrm>
            <a:off x="5943600" y="2514600"/>
            <a:ext cx="1447800" cy="8382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096000" y="3505200"/>
            <a:ext cx="2362200" cy="1295400"/>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Problems/Priorities</a:t>
            </a:r>
            <a:endParaRPr lang="en-US" dirty="0"/>
          </a:p>
        </p:txBody>
      </p:sp>
      <p:cxnSp>
        <p:nvCxnSpPr>
          <p:cNvPr id="9" name="Straight Arrow Connector 8"/>
          <p:cNvCxnSpPr/>
          <p:nvPr/>
        </p:nvCxnSpPr>
        <p:spPr>
          <a:xfrm rot="10800000" flipV="1">
            <a:off x="6172200" y="4876800"/>
            <a:ext cx="1219200" cy="7620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le 9"/>
          <p:cNvSpPr/>
          <p:nvPr/>
        </p:nvSpPr>
        <p:spPr>
          <a:xfrm>
            <a:off x="3276600" y="5105400"/>
            <a:ext cx="2819400" cy="1295400"/>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Plan </a:t>
            </a:r>
          </a:p>
          <a:p>
            <a:pPr algn="ctr"/>
            <a:r>
              <a:rPr lang="en-US" dirty="0" smtClean="0"/>
              <a:t>Treatment</a:t>
            </a:r>
            <a:endParaRPr lang="en-US" dirty="0"/>
          </a:p>
        </p:txBody>
      </p:sp>
      <p:cxnSp>
        <p:nvCxnSpPr>
          <p:cNvPr id="12" name="Straight Arrow Connector 11"/>
          <p:cNvCxnSpPr/>
          <p:nvPr/>
        </p:nvCxnSpPr>
        <p:spPr>
          <a:xfrm rot="10800000">
            <a:off x="1905000" y="4953000"/>
            <a:ext cx="1371600" cy="9144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3" name="Rounded Rectangle 12"/>
          <p:cNvSpPr/>
          <p:nvPr/>
        </p:nvSpPr>
        <p:spPr>
          <a:xfrm>
            <a:off x="762000" y="3429000"/>
            <a:ext cx="2362200" cy="1371600"/>
          </a:xfrm>
          <a:prstGeom prst="roundRect">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Progress</a:t>
            </a:r>
            <a:endParaRPr lang="en-US" dirty="0"/>
          </a:p>
        </p:txBody>
      </p:sp>
      <p:cxnSp>
        <p:nvCxnSpPr>
          <p:cNvPr id="15" name="Straight Arrow Connector 14"/>
          <p:cNvCxnSpPr/>
          <p:nvPr/>
        </p:nvCxnSpPr>
        <p:spPr>
          <a:xfrm flipV="1">
            <a:off x="1828800" y="2667000"/>
            <a:ext cx="1295400" cy="685800"/>
          </a:xfrm>
          <a:prstGeom prst="straightConnector1">
            <a:avLst/>
          </a:prstGeom>
          <a:ln w="38100">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dirty="0" smtClean="0"/>
              <a:t>Client-Directed, Outcome Informed</a:t>
            </a:r>
            <a:endParaRPr lang="en-US" sz="4000" dirty="0"/>
          </a:p>
        </p:txBody>
      </p:sp>
      <p:sp>
        <p:nvSpPr>
          <p:cNvPr id="3" name="Content Placeholder 2"/>
          <p:cNvSpPr>
            <a:spLocks noGrp="1"/>
          </p:cNvSpPr>
          <p:nvPr>
            <p:ph idx="1"/>
          </p:nvPr>
        </p:nvSpPr>
        <p:spPr/>
        <p:txBody>
          <a:bodyPr/>
          <a:lstStyle/>
          <a:p>
            <a:r>
              <a:rPr lang="en-US" dirty="0" smtClean="0"/>
              <a:t>Enhances efficient use of limited resources</a:t>
            </a:r>
          </a:p>
          <a:p>
            <a:r>
              <a:rPr lang="en-US" dirty="0" smtClean="0"/>
              <a:t>Variable length of stay determined by client need and progress</a:t>
            </a:r>
          </a:p>
          <a:p>
            <a:r>
              <a:rPr lang="en-US" dirty="0" smtClean="0"/>
              <a:t>Can increase retention and reduce drop outs and relapse</a:t>
            </a:r>
          </a:p>
          <a:p>
            <a:r>
              <a:rPr lang="en-US" dirty="0" smtClean="0"/>
              <a:t>Broad flexible levels of care, such as mixing IOP and housing to get a residential type program</a:t>
            </a:r>
          </a:p>
          <a:p>
            <a:r>
              <a:rPr lang="en-US" dirty="0" smtClean="0"/>
              <a:t>Creative use of resources to develop a treatment package for each client</a:t>
            </a:r>
          </a:p>
          <a:p>
            <a:r>
              <a:rPr lang="en-US" dirty="0" smtClean="0"/>
              <a:t>Client and clinician have a choice about treatment levels – least intensive while safe and effective</a:t>
            </a:r>
          </a:p>
          <a:p>
            <a:r>
              <a:rPr lang="en-US" dirty="0" smtClean="0"/>
              <a:t>Can enter the system at any level of care and move as needed</a:t>
            </a:r>
          </a:p>
          <a:p>
            <a:r>
              <a:rPr lang="en-US" dirty="0" smtClean="0"/>
              <a:t>If there are limited levels of care in your area, link with other providers as needed</a:t>
            </a:r>
            <a:endParaRPr lang="en-US" dirty="0"/>
          </a:p>
        </p:txBody>
      </p:sp>
    </p:spTree>
    <p:extLst>
      <p:ext uri="{BB962C8B-B14F-4D97-AF65-F5344CB8AC3E}">
        <p14:creationId xmlns:p14="http://schemas.microsoft.com/office/powerpoint/2010/main" val="31053470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The Heart of Client-Directed Tx</a:t>
            </a:r>
            <a:endParaRPr lang="en-US" sz="4000" dirty="0"/>
          </a:p>
        </p:txBody>
      </p:sp>
      <p:sp>
        <p:nvSpPr>
          <p:cNvPr id="3" name="Content Placeholder 2"/>
          <p:cNvSpPr>
            <a:spLocks noGrp="1"/>
          </p:cNvSpPr>
          <p:nvPr>
            <p:ph idx="1"/>
          </p:nvPr>
        </p:nvSpPr>
        <p:spPr/>
        <p:txBody>
          <a:bodyPr/>
          <a:lstStyle/>
          <a:p>
            <a:r>
              <a:rPr lang="en-US" dirty="0" smtClean="0"/>
              <a:t>Build a therapeutic alliance… it is the greatest determinant of treatment outcome</a:t>
            </a:r>
          </a:p>
          <a:p>
            <a:r>
              <a:rPr lang="en-US" dirty="0" smtClean="0"/>
              <a:t>Come to agreement with your client about the treatment </a:t>
            </a:r>
          </a:p>
          <a:p>
            <a:pPr lvl="1"/>
            <a:r>
              <a:rPr lang="en-US" dirty="0" smtClean="0"/>
              <a:t>Goals</a:t>
            </a:r>
          </a:p>
          <a:p>
            <a:pPr lvl="1"/>
            <a:r>
              <a:rPr lang="en-US" dirty="0" smtClean="0"/>
              <a:t>Strategies</a:t>
            </a:r>
          </a:p>
          <a:p>
            <a:pPr lvl="1"/>
            <a:r>
              <a:rPr lang="en-US" dirty="0" smtClean="0"/>
              <a:t>Methods</a:t>
            </a:r>
          </a:p>
          <a:p>
            <a:r>
              <a:rPr lang="en-US" dirty="0" smtClean="0"/>
              <a:t>If the client is not with you, your treatment will not be effective</a:t>
            </a:r>
          </a:p>
          <a:p>
            <a:r>
              <a:rPr lang="en-US" dirty="0" smtClean="0"/>
              <a:t>Court-ordered or leveraged treatment can be effective</a:t>
            </a:r>
          </a:p>
          <a:p>
            <a:pPr lvl="1"/>
            <a:r>
              <a:rPr lang="en-US" dirty="0" smtClean="0"/>
              <a:t>Goal may be to satisfy the court order!</a:t>
            </a:r>
          </a:p>
          <a:p>
            <a:pPr lvl="1"/>
            <a:r>
              <a:rPr lang="en-US" dirty="0" smtClean="0"/>
              <a:t>Help the client accomplish what is important to them, which will likely involve staying clean and sober</a:t>
            </a:r>
            <a:endParaRPr lang="en-US" dirty="0"/>
          </a:p>
        </p:txBody>
      </p:sp>
    </p:spTree>
    <p:extLst>
      <p:ext uri="{BB962C8B-B14F-4D97-AF65-F5344CB8AC3E}">
        <p14:creationId xmlns:p14="http://schemas.microsoft.com/office/powerpoint/2010/main" val="165976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1676400"/>
          </a:xfrm>
        </p:spPr>
        <p:txBody>
          <a:bodyPr/>
          <a:lstStyle/>
          <a:p>
            <a:pPr algn="ctr"/>
            <a:r>
              <a:rPr lang="en-US" sz="4000" b="1" dirty="0" smtClean="0"/>
              <a:t/>
            </a:r>
            <a:br>
              <a:rPr lang="en-US" sz="4000" b="1" dirty="0" smtClean="0"/>
            </a:br>
            <a:r>
              <a:rPr lang="en-US" sz="4000" b="1" dirty="0" smtClean="0"/>
              <a:t>Continuum </a:t>
            </a:r>
            <a:r>
              <a:rPr lang="en-US" sz="4000" b="1" dirty="0"/>
              <a:t>of levels of treatment care</a:t>
            </a:r>
            <a:br>
              <a:rPr lang="en-US" sz="4000" b="1" dirty="0"/>
            </a:br>
            <a:endParaRPr lang="en-US" sz="4000" dirty="0"/>
          </a:p>
        </p:txBody>
      </p:sp>
      <p:sp>
        <p:nvSpPr>
          <p:cNvPr id="3" name="Content Placeholder 2"/>
          <p:cNvSpPr>
            <a:spLocks noGrp="1"/>
          </p:cNvSpPr>
          <p:nvPr>
            <p:ph idx="1"/>
          </p:nvPr>
        </p:nvSpPr>
        <p:spPr/>
        <p:txBody>
          <a:bodyPr/>
          <a:lstStyle/>
          <a:p>
            <a:pPr>
              <a:buNone/>
            </a:pPr>
            <a:endParaRPr lang="en-US" sz="2400" dirty="0" smtClean="0"/>
          </a:p>
          <a:p>
            <a:pPr>
              <a:buNone/>
            </a:pPr>
            <a:endParaRPr lang="en-US" sz="2400" dirty="0" smtClean="0"/>
          </a:p>
          <a:p>
            <a:pPr>
              <a:buNone/>
            </a:pPr>
            <a:r>
              <a:rPr lang="en-US" sz="2800" b="1" dirty="0" smtClean="0"/>
              <a:t>Level .05</a:t>
            </a:r>
            <a:r>
              <a:rPr lang="en-US" sz="2800" dirty="0" smtClean="0"/>
              <a:t> </a:t>
            </a:r>
            <a:r>
              <a:rPr lang="en-US" sz="2800" dirty="0" smtClean="0"/>
              <a:t>– Early Intervention</a:t>
            </a:r>
          </a:p>
          <a:p>
            <a:pPr>
              <a:buNone/>
            </a:pPr>
            <a:r>
              <a:rPr lang="en-US" sz="2800" b="1" dirty="0" smtClean="0"/>
              <a:t>Level I </a:t>
            </a:r>
            <a:r>
              <a:rPr lang="en-US" sz="2800" dirty="0" smtClean="0"/>
              <a:t>– Outpatient Treatment</a:t>
            </a:r>
          </a:p>
          <a:p>
            <a:pPr>
              <a:buNone/>
            </a:pPr>
            <a:r>
              <a:rPr lang="en-US" sz="2800" b="1" dirty="0" smtClean="0"/>
              <a:t>Level II </a:t>
            </a:r>
            <a:r>
              <a:rPr lang="en-US" sz="2800" dirty="0" smtClean="0"/>
              <a:t>– Intensive Outpatient/Partial 			       Hospitalization</a:t>
            </a:r>
          </a:p>
          <a:p>
            <a:pPr>
              <a:buNone/>
            </a:pPr>
            <a:r>
              <a:rPr lang="en-US" sz="2800" b="1" dirty="0" smtClean="0"/>
              <a:t>Level III </a:t>
            </a:r>
            <a:r>
              <a:rPr lang="en-US" sz="2800" dirty="0" smtClean="0"/>
              <a:t>– Residential/Inpatient Treatment</a:t>
            </a:r>
          </a:p>
          <a:p>
            <a:pPr>
              <a:buNone/>
            </a:pPr>
            <a:r>
              <a:rPr lang="en-US" sz="2800" b="1" dirty="0" smtClean="0"/>
              <a:t>Level IV </a:t>
            </a:r>
            <a:r>
              <a:rPr lang="en-US" sz="2800" dirty="0" smtClean="0"/>
              <a:t>– Medically Managed Inpatient Treatment</a:t>
            </a:r>
          </a:p>
          <a:p>
            <a:pPr>
              <a:buNone/>
            </a:pPr>
            <a:endParaRPr lang="en-US" sz="2800" dirty="0"/>
          </a:p>
        </p:txBody>
      </p:sp>
    </p:spTree>
    <p:extLst>
      <p:ext uri="{BB962C8B-B14F-4D97-AF65-F5344CB8AC3E}">
        <p14:creationId xmlns:p14="http://schemas.microsoft.com/office/powerpoint/2010/main" val="1237283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Housekeeping</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Please mute your phone line </a:t>
            </a:r>
          </a:p>
          <a:p>
            <a:r>
              <a:rPr lang="en-US" sz="3200" dirty="0" smtClean="0"/>
              <a:t>Do not put your phone on hold!</a:t>
            </a:r>
          </a:p>
          <a:p>
            <a:r>
              <a:rPr lang="en-US" sz="3200" dirty="0" smtClean="0"/>
              <a:t>You can ask questions by typing in the chat box on the right of the screen</a:t>
            </a:r>
          </a:p>
          <a:p>
            <a:r>
              <a:rPr lang="en-US" sz="3200" dirty="0" smtClean="0"/>
              <a:t>You can also ask your question on the phone</a:t>
            </a:r>
          </a:p>
          <a:p>
            <a:r>
              <a:rPr lang="en-US" sz="3200" dirty="0" smtClean="0"/>
              <a:t>There will be extra time for questions at the end of the presentation</a:t>
            </a:r>
          </a:p>
          <a:p>
            <a:r>
              <a:rPr lang="en-US" sz="3200" dirty="0" smtClean="0"/>
              <a:t>To get CEUs for CADC, SW, or LPCC, participate in the entire webinar and then fill out the survey at the end.  Your certificate will be emailed to you.</a:t>
            </a:r>
          </a:p>
          <a:p>
            <a:endParaRPr lang="en-US" dirty="0"/>
          </a:p>
        </p:txBody>
      </p:sp>
    </p:spTree>
    <p:extLst>
      <p:ext uri="{BB962C8B-B14F-4D97-AF65-F5344CB8AC3E}">
        <p14:creationId xmlns:p14="http://schemas.microsoft.com/office/powerpoint/2010/main" val="1707556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
            </a:r>
            <a:r>
              <a:rPr lang="en-US" b="1" dirty="0"/>
              <a:t>05 Early Intervention</a:t>
            </a:r>
          </a:p>
        </p:txBody>
      </p:sp>
      <p:sp>
        <p:nvSpPr>
          <p:cNvPr id="3" name="Content Placeholder 2"/>
          <p:cNvSpPr>
            <a:spLocks noGrp="1"/>
          </p:cNvSpPr>
          <p:nvPr>
            <p:ph idx="1"/>
          </p:nvPr>
        </p:nvSpPr>
        <p:spPr/>
        <p:txBody>
          <a:bodyPr>
            <a:normAutofit lnSpcReduction="10000"/>
          </a:bodyPr>
          <a:lstStyle/>
          <a:p>
            <a:endParaRPr lang="en-US" dirty="0" smtClean="0"/>
          </a:p>
          <a:p>
            <a:r>
              <a:rPr lang="en-US" sz="2400" dirty="0" smtClean="0"/>
              <a:t>For those individuals who are at high risk for developing substance use disorders or for whom there is insufficient information to document a substance use disorder.</a:t>
            </a:r>
          </a:p>
          <a:p>
            <a:endParaRPr lang="en-US" sz="2400" dirty="0" smtClean="0"/>
          </a:p>
          <a:p>
            <a:r>
              <a:rPr lang="en-US" sz="2400" dirty="0" smtClean="0"/>
              <a:t>Should have the capacity to move individuals in imminent danger to an appropriate level of care or provide outpatient treatment together with an early intervention for those needing it</a:t>
            </a:r>
          </a:p>
          <a:p>
            <a:endParaRPr lang="en-US" sz="2400" dirty="0" smtClean="0"/>
          </a:p>
          <a:p>
            <a:r>
              <a:rPr lang="en-US" sz="2400" dirty="0" smtClean="0"/>
              <a:t>Examples:  DUI education, basic education, early intervention with adolescents</a:t>
            </a:r>
            <a:endParaRPr lang="en-US" sz="2400" dirty="0"/>
          </a:p>
        </p:txBody>
      </p:sp>
    </p:spTree>
    <p:extLst>
      <p:ext uri="{BB962C8B-B14F-4D97-AF65-F5344CB8AC3E}">
        <p14:creationId xmlns:p14="http://schemas.microsoft.com/office/powerpoint/2010/main" val="1794157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Level I:  Outpatient Treatment</a:t>
            </a:r>
          </a:p>
        </p:txBody>
      </p:sp>
      <p:sp>
        <p:nvSpPr>
          <p:cNvPr id="3" name="Content Placeholder 2"/>
          <p:cNvSpPr>
            <a:spLocks noGrp="1"/>
          </p:cNvSpPr>
          <p:nvPr>
            <p:ph idx="1"/>
          </p:nvPr>
        </p:nvSpPr>
        <p:spPr/>
        <p:txBody>
          <a:bodyPr/>
          <a:lstStyle/>
          <a:p>
            <a:pPr>
              <a:buNone/>
            </a:pPr>
            <a:endParaRPr lang="en-US" b="1" dirty="0" smtClean="0"/>
          </a:p>
          <a:p>
            <a:r>
              <a:rPr lang="en-US" sz="2400" dirty="0" smtClean="0"/>
              <a:t>Less than 9 hours of services/week (6 for adolescents)</a:t>
            </a:r>
          </a:p>
          <a:p>
            <a:r>
              <a:rPr lang="en-US" sz="2400" dirty="0" smtClean="0"/>
              <a:t>Recovery and/or motivational enhancement strategies</a:t>
            </a:r>
          </a:p>
          <a:p>
            <a:r>
              <a:rPr lang="en-US" sz="2400" dirty="0" smtClean="0"/>
              <a:t>Are appropriate for individuals with low severity in all dimensions of assessment with the exception of dimension 4 (readiness to change)</a:t>
            </a:r>
          </a:p>
          <a:p>
            <a:endParaRPr lang="en-US" sz="2400" dirty="0" smtClean="0"/>
          </a:p>
          <a:p>
            <a:r>
              <a:rPr lang="en-US" sz="2400" dirty="0" smtClean="0"/>
              <a:t>Any level may be addiction only (AOS), dual diagnosis capable (DDC), or dual diagnosis enhanced (DDE)</a:t>
            </a:r>
            <a:endParaRPr lang="en-US" sz="2400" dirty="0"/>
          </a:p>
        </p:txBody>
      </p:sp>
    </p:spTree>
    <p:extLst>
      <p:ext uri="{BB962C8B-B14F-4D97-AF65-F5344CB8AC3E}">
        <p14:creationId xmlns:p14="http://schemas.microsoft.com/office/powerpoint/2010/main" val="32322313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620000" cy="1219200"/>
          </a:xfrm>
        </p:spPr>
        <p:txBody>
          <a:bodyPr/>
          <a:lstStyle/>
          <a:p>
            <a:r>
              <a:rPr lang="en-US" sz="3600" b="1" dirty="0"/>
              <a:t>Level II:  Intensive Outpatient/Partial Hospitalization </a:t>
            </a:r>
          </a:p>
        </p:txBody>
      </p:sp>
      <p:sp>
        <p:nvSpPr>
          <p:cNvPr id="3" name="Content Placeholder 2"/>
          <p:cNvSpPr>
            <a:spLocks noGrp="1"/>
          </p:cNvSpPr>
          <p:nvPr>
            <p:ph idx="1"/>
          </p:nvPr>
        </p:nvSpPr>
        <p:spPr>
          <a:xfrm>
            <a:off x="457200" y="1295400"/>
            <a:ext cx="7620000" cy="5105400"/>
          </a:xfrm>
        </p:spPr>
        <p:txBody>
          <a:bodyPr>
            <a:normAutofit lnSpcReduction="10000"/>
          </a:bodyPr>
          <a:lstStyle/>
          <a:p>
            <a:pPr>
              <a:buNone/>
            </a:pPr>
            <a:endParaRPr lang="en-US" b="1" dirty="0" smtClean="0"/>
          </a:p>
          <a:p>
            <a:endParaRPr lang="en-US" sz="2400" dirty="0" smtClean="0"/>
          </a:p>
          <a:p>
            <a:r>
              <a:rPr lang="en-US" sz="2400" dirty="0" smtClean="0"/>
              <a:t>IOP is 9+ hours/week; partial hospitalization is 20+ hours/week</a:t>
            </a:r>
          </a:p>
          <a:p>
            <a:endParaRPr lang="en-US" sz="2400" dirty="0" smtClean="0"/>
          </a:p>
          <a:p>
            <a:r>
              <a:rPr lang="en-US" sz="2400" dirty="0" smtClean="0"/>
              <a:t>For clients not needing 24 hour care</a:t>
            </a:r>
          </a:p>
          <a:p>
            <a:endParaRPr lang="en-US" sz="2400" dirty="0" smtClean="0"/>
          </a:p>
          <a:p>
            <a:r>
              <a:rPr lang="en-US" sz="2400" dirty="0" smtClean="0"/>
              <a:t>Provide treatment during the day, after work, or school, in the evenings or weekends</a:t>
            </a:r>
          </a:p>
          <a:p>
            <a:endParaRPr lang="en-US" sz="2400" dirty="0" smtClean="0"/>
          </a:p>
          <a:p>
            <a:r>
              <a:rPr lang="en-US" sz="2400" dirty="0" smtClean="0"/>
              <a:t>Have capacity to provide medical and psychiatric consultation, psychopharmacological consultation, medication management, and crisis services</a:t>
            </a:r>
          </a:p>
          <a:p>
            <a:endParaRPr lang="en-US" sz="2400" dirty="0" smtClean="0"/>
          </a:p>
        </p:txBody>
      </p:sp>
    </p:spTree>
    <p:extLst>
      <p:ext uri="{BB962C8B-B14F-4D97-AF65-F5344CB8AC3E}">
        <p14:creationId xmlns:p14="http://schemas.microsoft.com/office/powerpoint/2010/main" val="2204966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a:lstStyle/>
          <a:p>
            <a:r>
              <a:rPr lang="en-US" sz="3600" b="1" dirty="0"/>
              <a:t>Level III:  Residential/Inpatient Treatment</a:t>
            </a:r>
          </a:p>
        </p:txBody>
      </p:sp>
      <p:sp>
        <p:nvSpPr>
          <p:cNvPr id="3" name="Content Placeholder 2"/>
          <p:cNvSpPr>
            <a:spLocks noGrp="1"/>
          </p:cNvSpPr>
          <p:nvPr>
            <p:ph idx="1"/>
          </p:nvPr>
        </p:nvSpPr>
        <p:spPr/>
        <p:txBody>
          <a:bodyPr>
            <a:normAutofit/>
          </a:bodyPr>
          <a:lstStyle/>
          <a:p>
            <a:r>
              <a:rPr lang="en-US" sz="2400" dirty="0" smtClean="0"/>
              <a:t>They provide 24 hour treatment services in a safe environment</a:t>
            </a:r>
          </a:p>
          <a:p>
            <a:endParaRPr lang="en-US" sz="2400" dirty="0" smtClean="0"/>
          </a:p>
          <a:p>
            <a:r>
              <a:rPr lang="en-US" sz="2400" dirty="0" smtClean="0"/>
              <a:t>Level III.1:  clinically managed low intensity (5 clinical hrs/wk)</a:t>
            </a:r>
          </a:p>
          <a:p>
            <a:r>
              <a:rPr lang="en-US" sz="2400" dirty="0" smtClean="0"/>
              <a:t>Level III.3:  clinically managed medium intensity (lower intensity milieu for cognitive/other impairments)</a:t>
            </a:r>
          </a:p>
          <a:p>
            <a:r>
              <a:rPr lang="en-US" sz="2400" dirty="0" smtClean="0"/>
              <a:t>Level III.5:  clinically managed high intensity</a:t>
            </a:r>
          </a:p>
          <a:p>
            <a:r>
              <a:rPr lang="en-US" sz="2400" dirty="0" smtClean="0"/>
              <a:t>Level III.7:  medically monitored inpatient</a:t>
            </a:r>
          </a:p>
          <a:p>
            <a:endParaRPr lang="en-US" sz="2400" dirty="0"/>
          </a:p>
          <a:p>
            <a:r>
              <a:rPr lang="en-US" sz="2400" dirty="0" smtClean="0"/>
              <a:t>Where do the Recovery Kentucky Centers fit?</a:t>
            </a:r>
          </a:p>
          <a:p>
            <a:pPr>
              <a:buNone/>
            </a:pPr>
            <a:endParaRPr lang="en-US" sz="2400" dirty="0" smtClean="0"/>
          </a:p>
          <a:p>
            <a:endParaRPr lang="en-US" dirty="0"/>
          </a:p>
        </p:txBody>
      </p:sp>
    </p:spTree>
    <p:extLst>
      <p:ext uri="{BB962C8B-B14F-4D97-AF65-F5344CB8AC3E}">
        <p14:creationId xmlns:p14="http://schemas.microsoft.com/office/powerpoint/2010/main" val="28199808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1143000"/>
          </a:xfrm>
        </p:spPr>
        <p:txBody>
          <a:bodyPr>
            <a:noAutofit/>
          </a:bodyPr>
          <a:lstStyle/>
          <a:p>
            <a:r>
              <a:rPr lang="en-US" sz="3600" b="1" dirty="0"/>
              <a:t>Level IV:  Medically Managed Inpatient</a:t>
            </a:r>
          </a:p>
        </p:txBody>
      </p:sp>
      <p:sp>
        <p:nvSpPr>
          <p:cNvPr id="3" name="Content Placeholder 2"/>
          <p:cNvSpPr>
            <a:spLocks noGrp="1"/>
          </p:cNvSpPr>
          <p:nvPr>
            <p:ph idx="1"/>
          </p:nvPr>
        </p:nvSpPr>
        <p:spPr>
          <a:xfrm>
            <a:off x="457200" y="1524000"/>
            <a:ext cx="7620000" cy="4495800"/>
          </a:xfrm>
        </p:spPr>
        <p:txBody>
          <a:bodyPr>
            <a:normAutofit lnSpcReduction="10000"/>
          </a:bodyPr>
          <a:lstStyle/>
          <a:p>
            <a:pPr>
              <a:buNone/>
            </a:pPr>
            <a:endParaRPr lang="en-US" b="1" dirty="0" smtClean="0"/>
          </a:p>
          <a:p>
            <a:endParaRPr lang="en-US" sz="2400" dirty="0" smtClean="0"/>
          </a:p>
          <a:p>
            <a:r>
              <a:rPr lang="en-US" sz="2400" dirty="0" smtClean="0"/>
              <a:t>24 hour medical and nursing care with staff credentialed in mental health and addiction</a:t>
            </a:r>
          </a:p>
          <a:p>
            <a:endParaRPr lang="en-US" sz="2400" dirty="0" smtClean="0"/>
          </a:p>
          <a:p>
            <a:r>
              <a:rPr lang="en-US" sz="2400" dirty="0" smtClean="0"/>
              <a:t>Has the capability of an acute care hospital or psychiatric hospital</a:t>
            </a:r>
          </a:p>
          <a:p>
            <a:endParaRPr lang="en-US" sz="2400" dirty="0" smtClean="0"/>
          </a:p>
          <a:p>
            <a:r>
              <a:rPr lang="en-US" sz="2400" dirty="0" smtClean="0"/>
              <a:t>For severe, unstable problems in Dimensions 1, 2, and 3</a:t>
            </a:r>
          </a:p>
          <a:p>
            <a:endParaRPr lang="en-US" sz="2400" dirty="0" smtClean="0"/>
          </a:p>
          <a:p>
            <a:r>
              <a:rPr lang="en-US" sz="2400" dirty="0" smtClean="0"/>
              <a:t>Must be dual diagnosed enhanced (DDE)</a:t>
            </a:r>
          </a:p>
          <a:p>
            <a:pPr>
              <a:buNone/>
            </a:pPr>
            <a:endParaRPr lang="en-US" sz="2400" dirty="0"/>
          </a:p>
        </p:txBody>
      </p:sp>
    </p:spTree>
    <p:extLst>
      <p:ext uri="{BB962C8B-B14F-4D97-AF65-F5344CB8AC3E}">
        <p14:creationId xmlns:p14="http://schemas.microsoft.com/office/powerpoint/2010/main" val="21321577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Medication Assisted Treatment</a:t>
            </a:r>
            <a:endParaRPr lang="en-US" sz="3600" b="1" dirty="0"/>
          </a:p>
        </p:txBody>
      </p:sp>
      <p:sp>
        <p:nvSpPr>
          <p:cNvPr id="3" name="Content Placeholder 2"/>
          <p:cNvSpPr>
            <a:spLocks noGrp="1"/>
          </p:cNvSpPr>
          <p:nvPr>
            <p:ph idx="1"/>
          </p:nvPr>
        </p:nvSpPr>
        <p:spPr>
          <a:xfrm>
            <a:off x="457200" y="1600200"/>
            <a:ext cx="7696200" cy="4953488"/>
          </a:xfrm>
        </p:spPr>
        <p:txBody>
          <a:bodyPr/>
          <a:lstStyle/>
          <a:p>
            <a:r>
              <a:rPr lang="en-US" sz="2400" dirty="0" smtClean="0"/>
              <a:t>Methadone, Suboxone </a:t>
            </a:r>
          </a:p>
          <a:p>
            <a:r>
              <a:rPr lang="en-US" sz="2400" dirty="0" smtClean="0"/>
              <a:t>Can also be meds such as Naltrexone or antabuse</a:t>
            </a:r>
          </a:p>
          <a:p>
            <a:r>
              <a:rPr lang="en-US" sz="2400" dirty="0" smtClean="0"/>
              <a:t>Generally provided in Level I</a:t>
            </a:r>
          </a:p>
          <a:p>
            <a:r>
              <a:rPr lang="en-US" sz="2400" dirty="0" smtClean="0"/>
              <a:t>Clients on MAT can be in OP, IOP, residential treatment, detox</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67200" y="3931158"/>
            <a:ext cx="3542438" cy="270996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4126007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Assessment</a:t>
            </a:r>
            <a:endParaRPr lang="en-US" sz="3600" dirty="0"/>
          </a:p>
        </p:txBody>
      </p:sp>
      <p:sp>
        <p:nvSpPr>
          <p:cNvPr id="3" name="Content Placeholder 2"/>
          <p:cNvSpPr>
            <a:spLocks noGrp="1"/>
          </p:cNvSpPr>
          <p:nvPr>
            <p:ph idx="1"/>
          </p:nvPr>
        </p:nvSpPr>
        <p:spPr>
          <a:xfrm>
            <a:off x="457200" y="1371600"/>
            <a:ext cx="7620000" cy="5334000"/>
          </a:xfrm>
        </p:spPr>
        <p:txBody>
          <a:bodyPr>
            <a:noAutofit/>
          </a:bodyPr>
          <a:lstStyle/>
          <a:p>
            <a:pPr marL="514350" indent="-514350">
              <a:buFont typeface="+mj-lt"/>
              <a:buAutoNum type="arabicPeriod"/>
            </a:pPr>
            <a:r>
              <a:rPr lang="en-US" sz="2400" dirty="0" smtClean="0"/>
              <a:t>What does the client want?  Why now?</a:t>
            </a:r>
          </a:p>
          <a:p>
            <a:pPr marL="514350" indent="-514350">
              <a:buFont typeface="+mj-lt"/>
              <a:buAutoNum type="arabicPeriod"/>
            </a:pPr>
            <a:r>
              <a:rPr lang="en-US" sz="2400" dirty="0" smtClean="0"/>
              <a:t>Multidimensional assessment including strengths, supports, resources, risks and deficits</a:t>
            </a:r>
          </a:p>
          <a:p>
            <a:pPr marL="514350" indent="-514350">
              <a:buFont typeface="+mj-lt"/>
              <a:buAutoNum type="arabicPeriod"/>
            </a:pPr>
            <a:r>
              <a:rPr lang="en-US" sz="2400" dirty="0" smtClean="0"/>
              <a:t>Imminent danger</a:t>
            </a:r>
          </a:p>
          <a:p>
            <a:pPr marL="880110" lvl="1" indent="-514350"/>
            <a:r>
              <a:rPr lang="en-US" sz="2400" dirty="0" smtClean="0"/>
              <a:t>Relates to all dimensions</a:t>
            </a:r>
          </a:p>
          <a:p>
            <a:pPr marL="880110" lvl="1" indent="-514350"/>
            <a:r>
              <a:rPr lang="en-US" sz="2400" dirty="0" smtClean="0"/>
              <a:t>Immediate Need </a:t>
            </a:r>
            <a:r>
              <a:rPr lang="en-US" sz="2400" dirty="0"/>
              <a:t>P</a:t>
            </a:r>
            <a:r>
              <a:rPr lang="en-US" sz="2400" dirty="0" smtClean="0"/>
              <a:t>rofile</a:t>
            </a:r>
          </a:p>
          <a:p>
            <a:pPr marL="880110" lvl="1" indent="-514350"/>
            <a:r>
              <a:rPr lang="en-US" sz="2400" dirty="0" smtClean="0"/>
              <a:t>Risks that require immediate attention</a:t>
            </a:r>
          </a:p>
          <a:p>
            <a:pPr marL="68580" indent="0">
              <a:buNone/>
            </a:pPr>
            <a:r>
              <a:rPr lang="en-US" sz="2400" b="1" dirty="0" smtClean="0"/>
              <a:t>Consider the 3 H’s</a:t>
            </a:r>
          </a:p>
          <a:p>
            <a:pPr marL="880110" lvl="1" indent="-514350"/>
            <a:r>
              <a:rPr lang="en-US" sz="2400" dirty="0" smtClean="0"/>
              <a:t>History</a:t>
            </a:r>
          </a:p>
          <a:p>
            <a:pPr marL="880110" lvl="1" indent="-514350"/>
            <a:r>
              <a:rPr lang="en-US" sz="2400" dirty="0" smtClean="0"/>
              <a:t>Here and now</a:t>
            </a:r>
          </a:p>
          <a:p>
            <a:pPr marL="880110" lvl="1" indent="-514350"/>
            <a:r>
              <a:rPr lang="en-US" sz="2400" dirty="0" smtClean="0"/>
              <a:t>How concerned are you</a:t>
            </a:r>
            <a:endParaRPr lang="en-US" sz="2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38014" y="5603631"/>
            <a:ext cx="887648" cy="927100"/>
          </a:xfrm>
          <a:prstGeom prst="rect">
            <a:avLst/>
          </a:prstGeom>
        </p:spPr>
      </p:pic>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60242" y="5022850"/>
            <a:ext cx="887648" cy="927100"/>
          </a:xfrm>
          <a:prstGeom prst="rect">
            <a:avLst/>
          </a:prstGeom>
        </p:spPr>
      </p:pic>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67400" y="5140081"/>
            <a:ext cx="887648" cy="9271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304800"/>
            <a:ext cx="7620000" cy="9906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lstStyle/>
          <a:p>
            <a:r>
              <a:rPr lang="en-US" sz="4000" dirty="0"/>
              <a:t>Six Dimensions</a:t>
            </a:r>
          </a:p>
        </p:txBody>
      </p:sp>
      <p:sp>
        <p:nvSpPr>
          <p:cNvPr id="4" name="Rounded Rectangle 3"/>
          <p:cNvSpPr/>
          <p:nvPr/>
        </p:nvSpPr>
        <p:spPr>
          <a:xfrm>
            <a:off x="457200" y="1295400"/>
            <a:ext cx="8229600" cy="5181600"/>
          </a:xfrm>
          <a:prstGeom prst="roundRect">
            <a:avLst/>
          </a:prstGeom>
          <a:solidFill>
            <a:schemeClr val="tx1">
              <a:lumMod val="75000"/>
              <a:lumOff val="25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buNone/>
            </a:pPr>
            <a:r>
              <a:rPr lang="en-US" sz="2400" b="1" dirty="0"/>
              <a:t>Dimension 1</a:t>
            </a:r>
            <a:r>
              <a:rPr lang="en-US" sz="2400" dirty="0"/>
              <a:t>:  Acute Intoxication/Withdrawal Potential</a:t>
            </a:r>
          </a:p>
          <a:p>
            <a:pPr>
              <a:lnSpc>
                <a:spcPct val="150000"/>
              </a:lnSpc>
              <a:buNone/>
            </a:pPr>
            <a:r>
              <a:rPr lang="en-US" sz="2400" b="1" dirty="0"/>
              <a:t>Dimension 2</a:t>
            </a:r>
            <a:r>
              <a:rPr lang="en-US" sz="2400" dirty="0"/>
              <a:t>:  Biomedical Conditions and Complications</a:t>
            </a:r>
          </a:p>
          <a:p>
            <a:pPr>
              <a:lnSpc>
                <a:spcPct val="150000"/>
              </a:lnSpc>
              <a:buNone/>
            </a:pPr>
            <a:r>
              <a:rPr lang="en-US" sz="2400" b="1" dirty="0"/>
              <a:t>Dimension 3:  </a:t>
            </a:r>
            <a:r>
              <a:rPr lang="en-US" sz="2400" dirty="0"/>
              <a:t>Emotional, Behavioral, or Cognitive Conditions 			and Complications</a:t>
            </a:r>
          </a:p>
          <a:p>
            <a:pPr>
              <a:lnSpc>
                <a:spcPct val="150000"/>
              </a:lnSpc>
              <a:buNone/>
            </a:pPr>
            <a:r>
              <a:rPr lang="en-US" sz="2400" b="1" dirty="0"/>
              <a:t>Dimension 4:  </a:t>
            </a:r>
            <a:r>
              <a:rPr lang="en-US" sz="2400" dirty="0"/>
              <a:t>Readiness to Change</a:t>
            </a:r>
          </a:p>
          <a:p>
            <a:pPr>
              <a:lnSpc>
                <a:spcPct val="150000"/>
              </a:lnSpc>
              <a:buNone/>
            </a:pPr>
            <a:r>
              <a:rPr lang="en-US" sz="2400" b="1" dirty="0"/>
              <a:t>Dimension 5:  </a:t>
            </a:r>
            <a:r>
              <a:rPr lang="en-US" sz="2400" dirty="0"/>
              <a:t>Relapse, Continued Use or Continued Problem 		                Potential</a:t>
            </a:r>
          </a:p>
          <a:p>
            <a:pPr>
              <a:lnSpc>
                <a:spcPct val="150000"/>
              </a:lnSpc>
              <a:buNone/>
            </a:pPr>
            <a:r>
              <a:rPr lang="en-US" sz="2400" b="1" dirty="0"/>
              <a:t>Dimension 6:  </a:t>
            </a:r>
            <a:r>
              <a:rPr lang="en-US" sz="2400" dirty="0"/>
              <a:t>Recovery/Living Environment</a:t>
            </a:r>
          </a:p>
        </p:txBody>
      </p:sp>
    </p:spTree>
    <p:extLst>
      <p:ext uri="{BB962C8B-B14F-4D97-AF65-F5344CB8AC3E}">
        <p14:creationId xmlns:p14="http://schemas.microsoft.com/office/powerpoint/2010/main" val="26280131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Rating Risk in the 6 Dimensions</a:t>
            </a:r>
            <a:endParaRPr lang="en-US" dirty="0"/>
          </a:p>
        </p:txBody>
      </p:sp>
      <p:sp>
        <p:nvSpPr>
          <p:cNvPr id="3" name="Content Placeholder 2"/>
          <p:cNvSpPr>
            <a:spLocks noGrp="1"/>
          </p:cNvSpPr>
          <p:nvPr>
            <p:ph idx="1"/>
          </p:nvPr>
        </p:nvSpPr>
        <p:spPr/>
        <p:txBody>
          <a:bodyPr>
            <a:normAutofit/>
          </a:bodyPr>
          <a:lstStyle/>
          <a:p>
            <a:pPr marL="114300" indent="0">
              <a:buNone/>
            </a:pPr>
            <a:r>
              <a:rPr lang="en-US" sz="2400" b="1" dirty="0" smtClean="0"/>
              <a:t>0</a:t>
            </a:r>
            <a:r>
              <a:rPr lang="en-US" sz="2400" dirty="0" smtClean="0"/>
              <a:t> – no or very low risk.  Stable.</a:t>
            </a:r>
          </a:p>
          <a:p>
            <a:pPr marL="114300" indent="0">
              <a:buNone/>
            </a:pPr>
            <a:r>
              <a:rPr lang="en-US" sz="2400" b="1" dirty="0" smtClean="0"/>
              <a:t>1 </a:t>
            </a:r>
            <a:r>
              <a:rPr lang="en-US" sz="2400" dirty="0" smtClean="0"/>
              <a:t>– mild discomfort, can be stabilized, functioning 	restored  easily</a:t>
            </a:r>
          </a:p>
          <a:p>
            <a:pPr marL="114300" indent="0">
              <a:buNone/>
            </a:pPr>
            <a:r>
              <a:rPr lang="en-US" sz="2400" b="1" dirty="0" smtClean="0"/>
              <a:t>2 </a:t>
            </a:r>
            <a:r>
              <a:rPr lang="en-US" sz="2400" dirty="0" smtClean="0"/>
              <a:t>– moderate risk/difficulty functioning but can 	understand support services</a:t>
            </a:r>
          </a:p>
          <a:p>
            <a:pPr marL="114300" indent="0">
              <a:buNone/>
            </a:pPr>
            <a:r>
              <a:rPr lang="en-US" sz="2400" b="1" dirty="0" smtClean="0"/>
              <a:t>3</a:t>
            </a:r>
            <a:r>
              <a:rPr lang="en-US" sz="2400" dirty="0" smtClean="0"/>
              <a:t> – serious difficulties – in or near imminent danger</a:t>
            </a:r>
          </a:p>
          <a:p>
            <a:pPr marL="114300" indent="0">
              <a:buNone/>
            </a:pPr>
            <a:r>
              <a:rPr lang="en-US" sz="2400" b="1" dirty="0" smtClean="0"/>
              <a:t>4</a:t>
            </a:r>
            <a:r>
              <a:rPr lang="en-US" sz="2400" dirty="0" smtClean="0"/>
              <a:t> – highest concern – severe, persistent, poor ability 	to cope  with illness, life threatening</a:t>
            </a:r>
          </a:p>
          <a:p>
            <a:endParaRPr lang="en-US" dirty="0" smtClean="0"/>
          </a:p>
          <a:p>
            <a:pPr>
              <a:buFont typeface="Wingdings" pitchFamily="2" charset="2"/>
              <a:buChar char="v"/>
            </a:pPr>
            <a:r>
              <a:rPr lang="en-US" dirty="0" smtClean="0"/>
              <a:t> Can also rate as LOW, MEDIUM, and HIGH</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20000" cy="990600"/>
          </a:xfrm>
        </p:spPr>
        <p:txBody>
          <a:bodyPr>
            <a:normAutofit/>
          </a:bodyPr>
          <a:lstStyle/>
          <a:p>
            <a:r>
              <a:rPr lang="en-US" sz="4400" dirty="0" smtClean="0"/>
              <a:t>Use a risk rating chart</a:t>
            </a:r>
            <a:endParaRPr lang="en-US" sz="4400" dirty="0"/>
          </a:p>
        </p:txBody>
      </p:sp>
      <p:sp>
        <p:nvSpPr>
          <p:cNvPr id="3" name="Content Placeholder 2"/>
          <p:cNvSpPr>
            <a:spLocks noGrp="1"/>
          </p:cNvSpPr>
          <p:nvPr>
            <p:ph idx="1"/>
          </p:nvPr>
        </p:nvSpPr>
        <p:spPr>
          <a:xfrm>
            <a:off x="457200" y="1066800"/>
            <a:ext cx="8382000" cy="5562600"/>
          </a:xfrm>
        </p:spPr>
        <p:txBody>
          <a:bodyPr/>
          <a:lstStyle/>
          <a:p>
            <a:r>
              <a:rPr lang="en-US" dirty="0" smtClean="0"/>
              <a:t>Several examples available:</a:t>
            </a:r>
          </a:p>
          <a:p>
            <a:pPr lvl="1"/>
            <a:r>
              <a:rPr lang="en-US" dirty="0" smtClean="0"/>
              <a:t>ASAM Checklist</a:t>
            </a:r>
          </a:p>
          <a:p>
            <a:pPr lvl="1"/>
            <a:r>
              <a:rPr lang="en-US" dirty="0" smtClean="0"/>
              <a:t>Rating of Severity/Function</a:t>
            </a:r>
          </a:p>
          <a:p>
            <a:r>
              <a:rPr lang="en-US" dirty="0" smtClean="0"/>
              <a:t>Can use one that is already made or create your own</a:t>
            </a:r>
          </a:p>
          <a:p>
            <a:pPr lvl="8"/>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262698138"/>
              </p:ext>
            </p:extLst>
          </p:nvPr>
        </p:nvGraphicFramePr>
        <p:xfrm>
          <a:off x="457201" y="2667000"/>
          <a:ext cx="8229596" cy="386588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819174"/>
                <a:gridCol w="1299410"/>
                <a:gridCol w="866273"/>
                <a:gridCol w="866273"/>
                <a:gridCol w="866273"/>
                <a:gridCol w="866273"/>
                <a:gridCol w="866273"/>
                <a:gridCol w="779647"/>
              </a:tblGrid>
              <a:tr h="971869">
                <a:tc>
                  <a:txBody>
                    <a:bodyPr/>
                    <a:lstStyle/>
                    <a:p>
                      <a:r>
                        <a:rPr lang="en-US" dirty="0" smtClean="0"/>
                        <a:t>Risk ratings</a:t>
                      </a:r>
                      <a:endParaRPr lang="en-US" dirty="0"/>
                    </a:p>
                  </a:txBody>
                  <a:tcPr>
                    <a:solidFill>
                      <a:schemeClr val="accent2">
                        <a:lumMod val="75000"/>
                      </a:schemeClr>
                    </a:solidFill>
                  </a:tcPr>
                </a:tc>
                <a:tc>
                  <a:txBody>
                    <a:bodyPr/>
                    <a:lstStyle/>
                    <a:p>
                      <a:r>
                        <a:rPr lang="en-US" dirty="0" smtClean="0"/>
                        <a:t>Intensity of service need</a:t>
                      </a:r>
                      <a:endParaRPr lang="en-US" dirty="0"/>
                    </a:p>
                  </a:txBody>
                  <a:tcPr>
                    <a:solidFill>
                      <a:schemeClr val="accent2">
                        <a:lumMod val="75000"/>
                      </a:schemeClr>
                    </a:solidFill>
                  </a:tcPr>
                </a:tc>
                <a:tc>
                  <a:txBody>
                    <a:bodyPr/>
                    <a:lstStyle/>
                    <a:p>
                      <a:r>
                        <a:rPr lang="en-US" dirty="0" smtClean="0"/>
                        <a:t>Dimension1</a:t>
                      </a:r>
                      <a:endParaRPr lang="en-US" dirty="0"/>
                    </a:p>
                  </a:txBody>
                  <a:tcPr>
                    <a:solidFill>
                      <a:schemeClr val="accent2">
                        <a:lumMod val="75000"/>
                      </a:schemeClr>
                    </a:solidFill>
                  </a:tcPr>
                </a:tc>
                <a:tc>
                  <a:txBody>
                    <a:bodyPr/>
                    <a:lstStyle/>
                    <a:p>
                      <a:r>
                        <a:rPr lang="en-US" dirty="0" smtClean="0"/>
                        <a:t>2</a:t>
                      </a:r>
                      <a:endParaRPr lang="en-US" dirty="0"/>
                    </a:p>
                  </a:txBody>
                  <a:tcPr>
                    <a:solidFill>
                      <a:schemeClr val="accent2">
                        <a:lumMod val="75000"/>
                      </a:schemeClr>
                    </a:solidFill>
                  </a:tcPr>
                </a:tc>
                <a:tc>
                  <a:txBody>
                    <a:bodyPr/>
                    <a:lstStyle/>
                    <a:p>
                      <a:r>
                        <a:rPr lang="en-US" dirty="0" smtClean="0"/>
                        <a:t>3</a:t>
                      </a:r>
                      <a:endParaRPr lang="en-US" dirty="0"/>
                    </a:p>
                  </a:txBody>
                  <a:tcPr>
                    <a:solidFill>
                      <a:schemeClr val="accent2">
                        <a:lumMod val="75000"/>
                      </a:schemeClr>
                    </a:solidFill>
                  </a:tcPr>
                </a:tc>
                <a:tc>
                  <a:txBody>
                    <a:bodyPr/>
                    <a:lstStyle/>
                    <a:p>
                      <a:r>
                        <a:rPr lang="en-US" dirty="0" smtClean="0"/>
                        <a:t>4</a:t>
                      </a:r>
                      <a:endParaRPr lang="en-US" dirty="0"/>
                    </a:p>
                  </a:txBody>
                  <a:tcPr>
                    <a:solidFill>
                      <a:schemeClr val="accent2">
                        <a:lumMod val="75000"/>
                      </a:schemeClr>
                    </a:solidFill>
                  </a:tcPr>
                </a:tc>
                <a:tc>
                  <a:txBody>
                    <a:bodyPr/>
                    <a:lstStyle/>
                    <a:p>
                      <a:r>
                        <a:rPr lang="en-US" dirty="0" smtClean="0"/>
                        <a:t>5</a:t>
                      </a:r>
                      <a:endParaRPr lang="en-US" dirty="0"/>
                    </a:p>
                  </a:txBody>
                  <a:tcPr>
                    <a:solidFill>
                      <a:schemeClr val="accent2">
                        <a:lumMod val="75000"/>
                      </a:schemeClr>
                    </a:solidFill>
                  </a:tcPr>
                </a:tc>
                <a:tc>
                  <a:txBody>
                    <a:bodyPr/>
                    <a:lstStyle/>
                    <a:p>
                      <a:r>
                        <a:rPr lang="en-US" dirty="0" smtClean="0"/>
                        <a:t>6</a:t>
                      </a:r>
                      <a:endParaRPr lang="en-US" dirty="0"/>
                    </a:p>
                  </a:txBody>
                  <a:tcPr>
                    <a:solidFill>
                      <a:schemeClr val="accent2">
                        <a:lumMod val="75000"/>
                      </a:schemeClr>
                    </a:solidFill>
                  </a:tcPr>
                </a:tc>
              </a:tr>
              <a:tr h="553426">
                <a:tc>
                  <a:txBody>
                    <a:bodyPr/>
                    <a:lstStyle/>
                    <a:p>
                      <a:r>
                        <a:rPr lang="en-US" dirty="0" smtClean="0"/>
                        <a:t>0 – none</a:t>
                      </a:r>
                      <a:endParaRPr lang="en-US" dirty="0"/>
                    </a:p>
                  </a:txBody>
                  <a:tcPr>
                    <a:solidFill>
                      <a:schemeClr val="tx1">
                        <a:lumMod val="25000"/>
                        <a:lumOff val="75000"/>
                      </a:schemeClr>
                    </a:solidFill>
                  </a:tcPr>
                </a:tc>
                <a:tc>
                  <a:txBody>
                    <a:bodyPr/>
                    <a:lstStyle/>
                    <a:p>
                      <a:r>
                        <a:rPr lang="en-US" dirty="0" smtClean="0"/>
                        <a:t>None</a:t>
                      </a:r>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r>
              <a:tr h="553426">
                <a:tc>
                  <a:txBody>
                    <a:bodyPr/>
                    <a:lstStyle/>
                    <a:p>
                      <a:r>
                        <a:rPr lang="en-US" dirty="0" smtClean="0"/>
                        <a:t>1 – mild</a:t>
                      </a:r>
                      <a:endParaRPr lang="en-US" dirty="0"/>
                    </a:p>
                  </a:txBody>
                  <a:tcPr>
                    <a:solidFill>
                      <a:schemeClr val="tx1">
                        <a:lumMod val="25000"/>
                        <a:lumOff val="75000"/>
                      </a:schemeClr>
                    </a:solidFill>
                  </a:tcPr>
                </a:tc>
                <a:tc>
                  <a:txBody>
                    <a:bodyPr/>
                    <a:lstStyle/>
                    <a:p>
                      <a:r>
                        <a:rPr lang="en-US" dirty="0" smtClean="0"/>
                        <a:t>Low</a:t>
                      </a:r>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r>
              <a:tr h="553426">
                <a:tc>
                  <a:txBody>
                    <a:bodyPr/>
                    <a:lstStyle/>
                    <a:p>
                      <a:r>
                        <a:rPr lang="en-US" dirty="0" smtClean="0"/>
                        <a:t>2 – moderate</a:t>
                      </a:r>
                      <a:endParaRPr lang="en-US" dirty="0"/>
                    </a:p>
                  </a:txBody>
                  <a:tcPr>
                    <a:solidFill>
                      <a:schemeClr val="tx1">
                        <a:lumMod val="25000"/>
                        <a:lumOff val="75000"/>
                      </a:schemeClr>
                    </a:solidFill>
                  </a:tcPr>
                </a:tc>
                <a:tc>
                  <a:txBody>
                    <a:bodyPr/>
                    <a:lstStyle/>
                    <a:p>
                      <a:r>
                        <a:rPr lang="en-US" dirty="0" smtClean="0"/>
                        <a:t>Moderate</a:t>
                      </a:r>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r>
              <a:tr h="680308">
                <a:tc>
                  <a:txBody>
                    <a:bodyPr/>
                    <a:lstStyle/>
                    <a:p>
                      <a:r>
                        <a:rPr lang="en-US" dirty="0" smtClean="0"/>
                        <a:t>3 – significant</a:t>
                      </a:r>
                      <a:endParaRPr lang="en-US" dirty="0"/>
                    </a:p>
                  </a:txBody>
                  <a:tcPr>
                    <a:solidFill>
                      <a:schemeClr val="tx1">
                        <a:lumMod val="25000"/>
                        <a:lumOff val="75000"/>
                      </a:schemeClr>
                    </a:solidFill>
                  </a:tcPr>
                </a:tc>
                <a:tc>
                  <a:txBody>
                    <a:bodyPr/>
                    <a:lstStyle/>
                    <a:p>
                      <a:r>
                        <a:rPr lang="en-US" dirty="0" smtClean="0"/>
                        <a:t>Moderately high</a:t>
                      </a:r>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r>
              <a:tr h="553426">
                <a:tc>
                  <a:txBody>
                    <a:bodyPr/>
                    <a:lstStyle/>
                    <a:p>
                      <a:r>
                        <a:rPr lang="en-US" dirty="0" smtClean="0"/>
                        <a:t>4 – severe</a:t>
                      </a:r>
                      <a:endParaRPr lang="en-US" dirty="0"/>
                    </a:p>
                  </a:txBody>
                  <a:tcPr>
                    <a:solidFill>
                      <a:schemeClr val="tx1">
                        <a:lumMod val="25000"/>
                        <a:lumOff val="75000"/>
                      </a:schemeClr>
                    </a:solidFill>
                  </a:tcPr>
                </a:tc>
                <a:tc>
                  <a:txBody>
                    <a:bodyPr/>
                    <a:lstStyle/>
                    <a:p>
                      <a:r>
                        <a:rPr lang="en-US" dirty="0" smtClean="0"/>
                        <a:t>High </a:t>
                      </a:r>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c>
                  <a:txBody>
                    <a:bodyPr/>
                    <a:lstStyle/>
                    <a:p>
                      <a:endParaRPr lang="en-US" dirty="0"/>
                    </a:p>
                  </a:txBody>
                  <a:tcPr>
                    <a:solidFill>
                      <a:schemeClr val="tx1">
                        <a:lumMod val="25000"/>
                        <a:lumOff val="75000"/>
                      </a:schemeClr>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1981200"/>
            <a:ext cx="7659687" cy="1066800"/>
          </a:xfrm>
        </p:spPr>
        <p:txBody>
          <a:bodyPr/>
          <a:lstStyle/>
          <a:p>
            <a:pPr algn="ctr"/>
            <a:r>
              <a:rPr lang="en-US" sz="4400" dirty="0" smtClean="0">
                <a:solidFill>
                  <a:schemeClr val="tx1"/>
                </a:solidFill>
              </a:rPr>
              <a:t>Lynn Posze, MA, LPCC</a:t>
            </a:r>
            <a:endParaRPr lang="en-US" sz="4400" dirty="0">
              <a:solidFill>
                <a:schemeClr val="tx1"/>
              </a:solidFill>
            </a:endParaRPr>
          </a:p>
        </p:txBody>
      </p:sp>
      <p:sp>
        <p:nvSpPr>
          <p:cNvPr id="7" name="Text Placeholder 6"/>
          <p:cNvSpPr>
            <a:spLocks noGrp="1"/>
          </p:cNvSpPr>
          <p:nvPr>
            <p:ph type="body" idx="1"/>
          </p:nvPr>
        </p:nvSpPr>
        <p:spPr>
          <a:xfrm>
            <a:off x="1295400" y="3581400"/>
            <a:ext cx="6135687" cy="1633538"/>
          </a:xfrm>
        </p:spPr>
        <p:txBody>
          <a:bodyPr>
            <a:normAutofit/>
          </a:bodyPr>
          <a:lstStyle/>
          <a:p>
            <a:pPr algn="ctr"/>
            <a:r>
              <a:rPr lang="en-US" sz="2400" dirty="0" smtClean="0"/>
              <a:t>Kentucky Division of Behavioral Health</a:t>
            </a:r>
          </a:p>
          <a:p>
            <a:pPr algn="ctr"/>
            <a:r>
              <a:rPr lang="en-US" sz="2400" dirty="0" smtClean="0"/>
              <a:t>502-564-4456</a:t>
            </a:r>
          </a:p>
          <a:p>
            <a:pPr algn="ctr"/>
            <a:r>
              <a:rPr lang="en-US" sz="2400" dirty="0" smtClean="0">
                <a:hlinkClick r:id="rId2"/>
              </a:rPr>
              <a:t>Lynn.posze@ky.gov</a:t>
            </a:r>
            <a:r>
              <a:rPr lang="en-US" sz="2400" dirty="0" smtClean="0"/>
              <a:t> </a:t>
            </a: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620000" cy="1143000"/>
          </a:xfrm>
        </p:spPr>
        <p:txBody>
          <a:bodyPr>
            <a:noAutofit/>
          </a:bodyPr>
          <a:lstStyle/>
          <a:p>
            <a:pPr algn="ctr"/>
            <a:r>
              <a:rPr lang="en-US" sz="4000" dirty="0" smtClean="0"/>
              <a:t>How do the 6 Dimensions lead to a level of care?</a:t>
            </a:r>
            <a:endParaRPr lang="en-US" sz="4000" dirty="0"/>
          </a:p>
        </p:txBody>
      </p:sp>
      <p:sp>
        <p:nvSpPr>
          <p:cNvPr id="3" name="Content Placeholder 2"/>
          <p:cNvSpPr>
            <a:spLocks noGrp="1"/>
          </p:cNvSpPr>
          <p:nvPr>
            <p:ph idx="1"/>
          </p:nvPr>
        </p:nvSpPr>
        <p:spPr/>
        <p:txBody>
          <a:bodyPr/>
          <a:lstStyle/>
          <a:p>
            <a:endParaRPr lang="en-US" dirty="0" smtClean="0"/>
          </a:p>
          <a:p>
            <a:endParaRPr lang="en-US" dirty="0"/>
          </a:p>
          <a:p>
            <a:pPr>
              <a:lnSpc>
                <a:spcPct val="150000"/>
              </a:lnSpc>
            </a:pPr>
            <a:r>
              <a:rPr lang="en-US" sz="2500" b="1" dirty="0" smtClean="0"/>
              <a:t>Dimensions 1, 2 and 3 </a:t>
            </a:r>
            <a:r>
              <a:rPr lang="en-US" sz="2500" dirty="0" smtClean="0"/>
              <a:t>– high risk/severity = immediate need for high intensity services</a:t>
            </a:r>
          </a:p>
          <a:p>
            <a:pPr>
              <a:lnSpc>
                <a:spcPct val="150000"/>
              </a:lnSpc>
            </a:pPr>
            <a:r>
              <a:rPr lang="en-US" sz="2500" b="1" dirty="0" smtClean="0"/>
              <a:t>Dimensions 4, 5, and 6 </a:t>
            </a:r>
            <a:r>
              <a:rPr lang="en-US" sz="2500" dirty="0" smtClean="0"/>
              <a:t>– balance out strengths and challenges in these dimensions interact – combine and contrast to determine the </a:t>
            </a:r>
            <a:r>
              <a:rPr lang="en-US" sz="2500" u="sng" dirty="0" smtClean="0"/>
              <a:t>lowest intensity service level that is safe and effective for the client (and others)</a:t>
            </a:r>
            <a:endParaRPr lang="en-US" sz="2500" u="sng"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7620000" cy="808038"/>
          </a:xfrm>
        </p:spPr>
        <p:txBody>
          <a:bodyPr/>
          <a:lstStyle/>
          <a:p>
            <a:r>
              <a:rPr lang="en-US" sz="3200" b="1" dirty="0"/>
              <a:t>Dimension 1:  Acute Intoxication/Withdrawal Potential</a:t>
            </a:r>
            <a:br>
              <a:rPr lang="en-US" sz="3200" b="1" dirty="0"/>
            </a:br>
            <a:endParaRPr lang="en-US" dirty="0"/>
          </a:p>
        </p:txBody>
      </p:sp>
      <p:sp>
        <p:nvSpPr>
          <p:cNvPr id="3" name="Content Placeholder 2"/>
          <p:cNvSpPr>
            <a:spLocks noGrp="1"/>
          </p:cNvSpPr>
          <p:nvPr>
            <p:ph idx="1"/>
          </p:nvPr>
        </p:nvSpPr>
        <p:spPr/>
        <p:txBody>
          <a:bodyPr>
            <a:normAutofit/>
          </a:bodyPr>
          <a:lstStyle/>
          <a:p>
            <a:r>
              <a:rPr lang="en-US" sz="2400" dirty="0" smtClean="0"/>
              <a:t>What risk is associated with the individuals current level of intoxication?</a:t>
            </a:r>
          </a:p>
          <a:p>
            <a:r>
              <a:rPr lang="en-US" sz="2400" dirty="0" smtClean="0"/>
              <a:t>Is there a significant risk of severe withdrawal symptoms or seizure based on past history?</a:t>
            </a:r>
          </a:p>
          <a:p>
            <a:r>
              <a:rPr lang="en-US" sz="2400" dirty="0" smtClean="0"/>
              <a:t>Is there significant risk based on the amount, chronicity, or frequency of use or the recencey of discontinuation or significant reduction in the use of alcohol and/or other drugs?</a:t>
            </a:r>
          </a:p>
          <a:p>
            <a:r>
              <a:rPr lang="en-US" sz="2400" dirty="0" smtClean="0"/>
              <a:t>Are there current signs or symptoms of withdrawal?</a:t>
            </a:r>
          </a:p>
          <a:p>
            <a:r>
              <a:rPr lang="en-US" sz="2400" dirty="0" smtClean="0"/>
              <a:t>Does the individual have supports to assist in the ambulatory detoxification, if medically safe?</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US" sz="4000" dirty="0" smtClean="0"/>
              <a:t>Matching assessment of severity of this dimension with level of care</a:t>
            </a:r>
            <a:endParaRPr lang="en-US" sz="40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9242678"/>
              </p:ext>
            </p:extLst>
          </p:nvPr>
        </p:nvGraphicFramePr>
        <p:xfrm>
          <a:off x="533400" y="1752601"/>
          <a:ext cx="8305800" cy="4744719"/>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152900"/>
                <a:gridCol w="4152900"/>
              </a:tblGrid>
              <a:tr h="376893">
                <a:tc>
                  <a:txBody>
                    <a:bodyPr/>
                    <a:lstStyle/>
                    <a:p>
                      <a:pPr algn="ctr"/>
                      <a:r>
                        <a:rPr lang="en-US" dirty="0" smtClean="0"/>
                        <a:t>Assessment of Severity</a:t>
                      </a:r>
                      <a:endParaRPr lang="en-US" dirty="0"/>
                    </a:p>
                  </a:txBody>
                  <a:tcPr/>
                </a:tc>
                <a:tc>
                  <a:txBody>
                    <a:bodyPr/>
                    <a:lstStyle/>
                    <a:p>
                      <a:pPr algn="ctr"/>
                      <a:r>
                        <a:rPr lang="en-US" dirty="0" smtClean="0"/>
                        <a:t>Level of care</a:t>
                      </a:r>
                      <a:endParaRPr lang="en-US" dirty="0"/>
                    </a:p>
                  </a:txBody>
                  <a:tcPr/>
                </a:tc>
              </a:tr>
              <a:tr h="650527">
                <a:tc>
                  <a:txBody>
                    <a:bodyPr/>
                    <a:lstStyle/>
                    <a:p>
                      <a:r>
                        <a:rPr lang="en-US" dirty="0" smtClean="0"/>
                        <a:t>0=</a:t>
                      </a:r>
                      <a:r>
                        <a:rPr lang="en-US" baseline="0" dirty="0" smtClean="0"/>
                        <a:t> no intoxication or withdrawal or already resolved</a:t>
                      </a:r>
                      <a:endParaRPr lang="en-US" dirty="0"/>
                    </a:p>
                  </a:txBody>
                  <a:tcPr/>
                </a:tc>
                <a:tc>
                  <a:txBody>
                    <a:bodyPr/>
                    <a:lstStyle/>
                    <a:p>
                      <a:r>
                        <a:rPr lang="en-US" dirty="0" smtClean="0"/>
                        <a:t>Does not affect placement</a:t>
                      </a:r>
                      <a:endParaRPr lang="en-US" dirty="0"/>
                    </a:p>
                  </a:txBody>
                  <a:tcPr/>
                </a:tc>
              </a:tr>
              <a:tr h="650527">
                <a:tc>
                  <a:txBody>
                    <a:bodyPr/>
                    <a:lstStyle/>
                    <a:p>
                      <a:r>
                        <a:rPr lang="en-US" dirty="0" smtClean="0"/>
                        <a:t>1= minimum to moderate intoxication or with</a:t>
                      </a:r>
                      <a:r>
                        <a:rPr lang="en-US" baseline="0" dirty="0" smtClean="0"/>
                        <a:t>drawal with minimal risk</a:t>
                      </a:r>
                      <a:endParaRPr lang="en-US" dirty="0"/>
                    </a:p>
                  </a:txBody>
                  <a:tcPr/>
                </a:tc>
                <a:tc>
                  <a:txBody>
                    <a:bodyPr/>
                    <a:lstStyle/>
                    <a:p>
                      <a:r>
                        <a:rPr lang="en-US" dirty="0" smtClean="0"/>
                        <a:t>Level ID – outpatient (some onsite monitoring)</a:t>
                      </a:r>
                      <a:endParaRPr lang="en-US" dirty="0"/>
                    </a:p>
                  </a:txBody>
                  <a:tcPr/>
                </a:tc>
              </a:tr>
              <a:tr h="929325">
                <a:tc>
                  <a:txBody>
                    <a:bodyPr/>
                    <a:lstStyle/>
                    <a:p>
                      <a:r>
                        <a:rPr lang="en-US" dirty="0" smtClean="0"/>
                        <a:t>2=</a:t>
                      </a:r>
                      <a:r>
                        <a:rPr lang="en-US" baseline="0" dirty="0" smtClean="0"/>
                        <a:t> has some difficulty coping with moderate intox.  or withdrawal, some risk of more serious symptoms</a:t>
                      </a:r>
                      <a:endParaRPr lang="en-US" dirty="0"/>
                    </a:p>
                  </a:txBody>
                  <a:tcPr/>
                </a:tc>
                <a:tc>
                  <a:txBody>
                    <a:bodyPr/>
                    <a:lstStyle/>
                    <a:p>
                      <a:r>
                        <a:rPr lang="en-US" dirty="0" smtClean="0"/>
                        <a:t>Level IID – outpatient (extended onsite monitoring)</a:t>
                      </a:r>
                      <a:endParaRPr lang="en-US" dirty="0"/>
                    </a:p>
                  </a:txBody>
                  <a:tcPr/>
                </a:tc>
              </a:tr>
              <a:tr h="1208122">
                <a:tc>
                  <a:txBody>
                    <a:bodyPr/>
                    <a:lstStyle/>
                    <a:p>
                      <a:r>
                        <a:rPr lang="en-US" dirty="0" smtClean="0"/>
                        <a:t>3= has significant difficulty coping with severe signs </a:t>
                      </a:r>
                      <a:r>
                        <a:rPr lang="en-US" baseline="0" dirty="0" smtClean="0"/>
                        <a:t> and symptoms of intox. or withdrawal, risk of more severe symptoms</a:t>
                      </a:r>
                      <a:endParaRPr lang="en-US" dirty="0"/>
                    </a:p>
                  </a:txBody>
                  <a:tcPr/>
                </a:tc>
                <a:tc>
                  <a:txBody>
                    <a:bodyPr/>
                    <a:lstStyle/>
                    <a:p>
                      <a:r>
                        <a:rPr lang="en-US" dirty="0" smtClean="0"/>
                        <a:t>Level III.2D – residential (social setting detox) or Level III.7D</a:t>
                      </a:r>
                      <a:r>
                        <a:rPr lang="en-US" baseline="0" dirty="0" smtClean="0"/>
                        <a:t> (social setting detox with medication support)</a:t>
                      </a:r>
                      <a:endParaRPr lang="en-US" dirty="0"/>
                    </a:p>
                  </a:txBody>
                  <a:tcPr/>
                </a:tc>
              </a:tr>
              <a:tr h="929325">
                <a:tc>
                  <a:txBody>
                    <a:bodyPr/>
                    <a:lstStyle/>
                    <a:p>
                      <a:r>
                        <a:rPr lang="en-US" dirty="0" smtClean="0"/>
                        <a:t>4= incapacitated with severe signs and symptoms,</a:t>
                      </a:r>
                      <a:r>
                        <a:rPr lang="en-US" baseline="0" dirty="0" smtClean="0"/>
                        <a:t> continued use poses clear danger, withdrawal poses clear danger</a:t>
                      </a:r>
                      <a:endParaRPr lang="en-US" dirty="0"/>
                    </a:p>
                  </a:txBody>
                  <a:tcPr/>
                </a:tc>
                <a:tc>
                  <a:txBody>
                    <a:bodyPr/>
                    <a:lstStyle/>
                    <a:p>
                      <a:r>
                        <a:rPr lang="en-US" dirty="0" smtClean="0"/>
                        <a:t>Level IVD – inpatient (hospital)</a:t>
                      </a:r>
                      <a:endParaRPr lang="en-US"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r>
              <a:rPr lang="en-US" sz="4000" b="1" dirty="0" smtClean="0"/>
              <a:t>Dimension </a:t>
            </a:r>
            <a:r>
              <a:rPr lang="en-US" sz="4000" b="1" dirty="0"/>
              <a:t>II:  Biomedical Conditions and Complications</a:t>
            </a:r>
          </a:p>
        </p:txBody>
      </p:sp>
      <p:sp>
        <p:nvSpPr>
          <p:cNvPr id="3" name="Content Placeholder 2"/>
          <p:cNvSpPr>
            <a:spLocks noGrp="1"/>
          </p:cNvSpPr>
          <p:nvPr>
            <p:ph idx="1"/>
          </p:nvPr>
        </p:nvSpPr>
        <p:spPr/>
        <p:txBody>
          <a:bodyPr>
            <a:normAutofit lnSpcReduction="10000"/>
          </a:bodyPr>
          <a:lstStyle/>
          <a:p>
            <a:pPr>
              <a:buNone/>
            </a:pPr>
            <a:endParaRPr lang="en-US" b="1" dirty="0" smtClean="0"/>
          </a:p>
          <a:p>
            <a:pPr>
              <a:lnSpc>
                <a:spcPct val="120000"/>
              </a:lnSpc>
            </a:pPr>
            <a:r>
              <a:rPr lang="en-US" sz="2400" dirty="0" smtClean="0"/>
              <a:t>Are there current physical illnesses, other than withdrawal, that need to be addressed because they create risk or complicate treatment?</a:t>
            </a:r>
          </a:p>
          <a:p>
            <a:pPr>
              <a:lnSpc>
                <a:spcPct val="150000"/>
              </a:lnSpc>
            </a:pPr>
            <a:r>
              <a:rPr lang="en-US" sz="2400" dirty="0" smtClean="0"/>
              <a:t>Are there chronic conditions that affect treatment?</a:t>
            </a:r>
          </a:p>
          <a:p>
            <a:pPr>
              <a:lnSpc>
                <a:spcPct val="110000"/>
              </a:lnSpc>
            </a:pPr>
            <a:r>
              <a:rPr lang="en-US" sz="2400" dirty="0" smtClean="0"/>
              <a:t>Hypertension, cardiac disorders, vascular disorders, diabetes, and seizure disorders are all high on the list</a:t>
            </a:r>
          </a:p>
          <a:p>
            <a:pPr>
              <a:lnSpc>
                <a:spcPct val="150000"/>
              </a:lnSpc>
            </a:pPr>
            <a:r>
              <a:rPr lang="en-US" sz="2400" dirty="0" smtClean="0"/>
              <a:t>Chronic benign pain syndromes are often an issue</a:t>
            </a:r>
          </a:p>
          <a:p>
            <a:pPr>
              <a:lnSpc>
                <a:spcPct val="110000"/>
              </a:lnSpc>
            </a:pPr>
            <a:r>
              <a:rPr lang="en-US" sz="2400" dirty="0" smtClean="0"/>
              <a:t>There are a range of chronic disorders that may need to be considered in placement decisions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t>Matching assessment of severity of this dimension with level of care</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3255175"/>
              </p:ext>
            </p:extLst>
          </p:nvPr>
        </p:nvGraphicFramePr>
        <p:xfrm>
          <a:off x="304800" y="1981202"/>
          <a:ext cx="8458200" cy="4267196"/>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229100"/>
                <a:gridCol w="4229100"/>
              </a:tblGrid>
              <a:tr h="442479">
                <a:tc>
                  <a:txBody>
                    <a:bodyPr/>
                    <a:lstStyle/>
                    <a:p>
                      <a:pPr algn="ctr"/>
                      <a:r>
                        <a:rPr lang="en-US" dirty="0" smtClean="0"/>
                        <a:t>Assessment of Severity</a:t>
                      </a:r>
                      <a:endParaRPr lang="en-US" dirty="0"/>
                    </a:p>
                  </a:txBody>
                  <a:tcPr/>
                </a:tc>
                <a:tc>
                  <a:txBody>
                    <a:bodyPr/>
                    <a:lstStyle/>
                    <a:p>
                      <a:pPr algn="ctr"/>
                      <a:r>
                        <a:rPr lang="en-US" dirty="0" smtClean="0"/>
                        <a:t>Level of Care</a:t>
                      </a:r>
                      <a:endParaRPr lang="en-US" dirty="0"/>
                    </a:p>
                  </a:txBody>
                  <a:tcPr/>
                </a:tc>
              </a:tr>
              <a:tr h="442479">
                <a:tc>
                  <a:txBody>
                    <a:bodyPr/>
                    <a:lstStyle/>
                    <a:p>
                      <a:r>
                        <a:rPr lang="en-US" dirty="0" smtClean="0"/>
                        <a:t>0: no</a:t>
                      </a:r>
                      <a:r>
                        <a:rPr lang="en-US" baseline="0" dirty="0" smtClean="0"/>
                        <a:t> biomedical problems</a:t>
                      </a:r>
                      <a:endParaRPr lang="en-US" dirty="0"/>
                    </a:p>
                  </a:txBody>
                  <a:tcPr/>
                </a:tc>
                <a:tc>
                  <a:txBody>
                    <a:bodyPr/>
                    <a:lstStyle/>
                    <a:p>
                      <a:r>
                        <a:rPr lang="en-US" dirty="0" smtClean="0"/>
                        <a:t>Does not affect</a:t>
                      </a:r>
                      <a:r>
                        <a:rPr lang="en-US" baseline="0" dirty="0" smtClean="0"/>
                        <a:t> placement</a:t>
                      </a:r>
                      <a:endParaRPr lang="en-US" dirty="0"/>
                    </a:p>
                  </a:txBody>
                  <a:tcPr/>
                </a:tc>
              </a:tr>
              <a:tr h="763731">
                <a:tc>
                  <a:txBody>
                    <a:bodyPr/>
                    <a:lstStyle/>
                    <a:p>
                      <a:r>
                        <a:rPr lang="en-US" dirty="0" smtClean="0"/>
                        <a:t>1= adequate ability to cope, mild to moderate signs and</a:t>
                      </a:r>
                      <a:r>
                        <a:rPr lang="en-US" baseline="0" dirty="0" smtClean="0"/>
                        <a:t> symptoms</a:t>
                      </a:r>
                      <a:endParaRPr lang="en-US" dirty="0"/>
                    </a:p>
                  </a:txBody>
                  <a:tcPr/>
                </a:tc>
                <a:tc>
                  <a:txBody>
                    <a:bodyPr/>
                    <a:lstStyle/>
                    <a:p>
                      <a:r>
                        <a:rPr lang="en-US" dirty="0" smtClean="0"/>
                        <a:t>Level I</a:t>
                      </a:r>
                      <a:endParaRPr lang="en-US" dirty="0"/>
                    </a:p>
                  </a:txBody>
                  <a:tcPr/>
                </a:tc>
              </a:tr>
              <a:tr h="1091045">
                <a:tc>
                  <a:txBody>
                    <a:bodyPr/>
                    <a:lstStyle/>
                    <a:p>
                      <a:r>
                        <a:rPr lang="en-US" dirty="0" smtClean="0"/>
                        <a:t>2= some difficulty coping, problems may interfere with treatment, fails to care for serious biomedical</a:t>
                      </a:r>
                      <a:r>
                        <a:rPr lang="en-US" baseline="0" dirty="0" smtClean="0"/>
                        <a:t> problems</a:t>
                      </a:r>
                      <a:endParaRPr lang="en-US" dirty="0"/>
                    </a:p>
                  </a:txBody>
                  <a:tcPr/>
                </a:tc>
                <a:tc>
                  <a:txBody>
                    <a:bodyPr/>
                    <a:lstStyle/>
                    <a:p>
                      <a:r>
                        <a:rPr lang="en-US" dirty="0" smtClean="0"/>
                        <a:t>Level I,</a:t>
                      </a:r>
                      <a:r>
                        <a:rPr lang="en-US" baseline="0" dirty="0" smtClean="0"/>
                        <a:t> II, or III</a:t>
                      </a:r>
                      <a:endParaRPr lang="en-US" dirty="0"/>
                    </a:p>
                  </a:txBody>
                  <a:tcPr/>
                </a:tc>
              </a:tr>
              <a:tr h="763731">
                <a:tc>
                  <a:txBody>
                    <a:bodyPr/>
                    <a:lstStyle/>
                    <a:p>
                      <a:r>
                        <a:rPr lang="en-US" dirty="0" smtClean="0"/>
                        <a:t>3= poor ability to cope with serious</a:t>
                      </a:r>
                      <a:r>
                        <a:rPr lang="en-US" baseline="0" dirty="0" smtClean="0"/>
                        <a:t> biomedical problems</a:t>
                      </a:r>
                      <a:endParaRPr lang="en-US" dirty="0"/>
                    </a:p>
                  </a:txBody>
                  <a:tcPr/>
                </a:tc>
                <a:tc>
                  <a:txBody>
                    <a:bodyPr/>
                    <a:lstStyle/>
                    <a:p>
                      <a:r>
                        <a:rPr lang="en-US" dirty="0" smtClean="0"/>
                        <a:t>Level IV</a:t>
                      </a:r>
                      <a:endParaRPr lang="en-US" dirty="0"/>
                    </a:p>
                  </a:txBody>
                  <a:tcPr/>
                </a:tc>
              </a:tr>
              <a:tr h="763731">
                <a:tc>
                  <a:txBody>
                    <a:bodyPr/>
                    <a:lstStyle/>
                    <a:p>
                      <a:r>
                        <a:rPr lang="en-US" dirty="0" smtClean="0"/>
                        <a:t>4= incapacitated with severe biomedical</a:t>
                      </a:r>
                      <a:r>
                        <a:rPr lang="en-US" baseline="0" dirty="0" smtClean="0"/>
                        <a:t> problems</a:t>
                      </a:r>
                      <a:endParaRPr lang="en-US" dirty="0"/>
                    </a:p>
                  </a:txBody>
                  <a:tcPr/>
                </a:tc>
                <a:tc>
                  <a:txBody>
                    <a:bodyPr/>
                    <a:lstStyle/>
                    <a:p>
                      <a:r>
                        <a:rPr lang="en-US" dirty="0" smtClean="0"/>
                        <a:t>Level</a:t>
                      </a:r>
                      <a:r>
                        <a:rPr lang="en-US" baseline="0" dirty="0" smtClean="0"/>
                        <a:t> IV</a:t>
                      </a:r>
                      <a:endParaRPr lang="en-US"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Dimension 3:  Emotional, Behavioral, or Cognitive Conditions and Complications</a:t>
            </a:r>
          </a:p>
        </p:txBody>
      </p:sp>
      <p:sp>
        <p:nvSpPr>
          <p:cNvPr id="3" name="Content Placeholder 2"/>
          <p:cNvSpPr>
            <a:spLocks noGrp="1"/>
          </p:cNvSpPr>
          <p:nvPr>
            <p:ph idx="1"/>
          </p:nvPr>
        </p:nvSpPr>
        <p:spPr>
          <a:xfrm>
            <a:off x="457200" y="1295400"/>
            <a:ext cx="7620000" cy="5105400"/>
          </a:xfrm>
        </p:spPr>
        <p:txBody>
          <a:bodyPr>
            <a:normAutofit lnSpcReduction="10000"/>
          </a:bodyPr>
          <a:lstStyle/>
          <a:p>
            <a:pPr>
              <a:buNone/>
            </a:pPr>
            <a:endParaRPr lang="en-US" b="1" dirty="0" smtClean="0"/>
          </a:p>
          <a:p>
            <a:r>
              <a:rPr lang="en-US" dirty="0" smtClean="0"/>
              <a:t>Are there current psychiatric illnesses or psychological, behavioral, emotional, or cognitive problems that need to be addressed because they create risk or complicate treatment?</a:t>
            </a:r>
          </a:p>
          <a:p>
            <a:r>
              <a:rPr lang="en-US" dirty="0" smtClean="0"/>
              <a:t>Are there chronic conditions that affect treatment?</a:t>
            </a:r>
          </a:p>
          <a:p>
            <a:r>
              <a:rPr lang="en-US" dirty="0" smtClean="0"/>
              <a:t>Do any emotional, behavioral, or cognitive problems appear to be an expected part of the addictive disorder, or do they appear to be autonomous?</a:t>
            </a:r>
          </a:p>
          <a:p>
            <a:r>
              <a:rPr lang="en-US" dirty="0" smtClean="0"/>
              <a:t>Even if connected with the addictive disorder, are they severe enough to warrant specific mental health treatment?</a:t>
            </a:r>
          </a:p>
          <a:p>
            <a:r>
              <a:rPr lang="en-US" dirty="0" smtClean="0"/>
              <a:t>Is the individual capable of managing the activities of daily living?</a:t>
            </a:r>
          </a:p>
          <a:p>
            <a:r>
              <a:rPr lang="en-US" dirty="0" smtClean="0"/>
              <a:t>Does the individual have the resources to cope with the emotional, behavioral, or cognitive problems?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848600" cy="1143000"/>
          </a:xfrm>
        </p:spPr>
        <p:txBody>
          <a:bodyPr>
            <a:noAutofit/>
          </a:bodyPr>
          <a:lstStyle/>
          <a:p>
            <a:pPr algn="ctr"/>
            <a:r>
              <a:rPr lang="en-US" sz="4000" dirty="0" smtClean="0"/>
              <a:t>Matching assessment of severity of this dimension with level of care</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9173968"/>
              </p:ext>
            </p:extLst>
          </p:nvPr>
        </p:nvGraphicFramePr>
        <p:xfrm>
          <a:off x="838200" y="1600199"/>
          <a:ext cx="7772400" cy="5105401"/>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3886200"/>
                <a:gridCol w="3886200"/>
              </a:tblGrid>
              <a:tr h="383036">
                <a:tc>
                  <a:txBody>
                    <a:bodyPr/>
                    <a:lstStyle/>
                    <a:p>
                      <a:pPr algn="ctr"/>
                      <a:r>
                        <a:rPr lang="en-US" dirty="0" smtClean="0"/>
                        <a:t>Assessment of Severity</a:t>
                      </a:r>
                      <a:endParaRPr lang="en-US" dirty="0"/>
                    </a:p>
                  </a:txBody>
                  <a:tcPr marL="84667" marR="84667">
                    <a:solidFill>
                      <a:schemeClr val="tx1">
                        <a:lumMod val="75000"/>
                        <a:lumOff val="25000"/>
                      </a:schemeClr>
                    </a:solidFill>
                  </a:tcPr>
                </a:tc>
                <a:tc>
                  <a:txBody>
                    <a:bodyPr/>
                    <a:lstStyle/>
                    <a:p>
                      <a:pPr algn="ctr"/>
                      <a:r>
                        <a:rPr lang="en-US" dirty="0" smtClean="0"/>
                        <a:t>Level of Care</a:t>
                      </a:r>
                      <a:endParaRPr lang="en-US" dirty="0"/>
                    </a:p>
                  </a:txBody>
                  <a:tcPr marL="84667" marR="84667">
                    <a:solidFill>
                      <a:schemeClr val="tx1">
                        <a:lumMod val="75000"/>
                        <a:lumOff val="25000"/>
                      </a:schemeClr>
                    </a:solidFill>
                  </a:tcPr>
                </a:tc>
              </a:tr>
              <a:tr h="661131">
                <a:tc>
                  <a:txBody>
                    <a:bodyPr/>
                    <a:lstStyle/>
                    <a:p>
                      <a:pPr algn="ctr"/>
                      <a:r>
                        <a:rPr lang="en-US" dirty="0" smtClean="0"/>
                        <a:t>0=</a:t>
                      </a:r>
                      <a:r>
                        <a:rPr lang="en-US" baseline="0" dirty="0" smtClean="0"/>
                        <a:t> no emotional or mental health problem or if it  exists, it is stable</a:t>
                      </a:r>
                      <a:endParaRPr lang="en-US" dirty="0"/>
                    </a:p>
                  </a:txBody>
                  <a:tcPr marL="84667" marR="84667"/>
                </a:tc>
                <a:tc>
                  <a:txBody>
                    <a:bodyPr/>
                    <a:lstStyle/>
                    <a:p>
                      <a:pPr algn="ctr"/>
                      <a:r>
                        <a:rPr lang="en-US" dirty="0" smtClean="0"/>
                        <a:t>Does not affect placement</a:t>
                      </a:r>
                      <a:endParaRPr lang="en-US" dirty="0"/>
                    </a:p>
                  </a:txBody>
                  <a:tcPr marL="84667" marR="84667"/>
                </a:tc>
              </a:tr>
              <a:tr h="944473">
                <a:tc>
                  <a:txBody>
                    <a:bodyPr/>
                    <a:lstStyle/>
                    <a:p>
                      <a:pPr algn="ctr"/>
                      <a:r>
                        <a:rPr lang="en-US" dirty="0" smtClean="0"/>
                        <a:t>1= diagnosed mental disorder requiring intervention but does not interfere with treatment</a:t>
                      </a:r>
                      <a:endParaRPr lang="en-US" dirty="0"/>
                    </a:p>
                  </a:txBody>
                  <a:tcPr marL="84667" marR="84667"/>
                </a:tc>
                <a:tc>
                  <a:txBody>
                    <a:bodyPr/>
                    <a:lstStyle/>
                    <a:p>
                      <a:pPr algn="ctr"/>
                      <a:r>
                        <a:rPr lang="en-US" dirty="0" smtClean="0"/>
                        <a:t>Level I</a:t>
                      </a:r>
                      <a:endParaRPr lang="en-US" dirty="0"/>
                    </a:p>
                  </a:txBody>
                  <a:tcPr marL="84667" marR="84667"/>
                </a:tc>
              </a:tr>
              <a:tr h="1227815">
                <a:tc>
                  <a:txBody>
                    <a:bodyPr/>
                    <a:lstStyle/>
                    <a:p>
                      <a:pPr algn="ctr"/>
                      <a:r>
                        <a:rPr lang="en-US" dirty="0" smtClean="0"/>
                        <a:t>2= persistent mental illness with symptoms that interfere with treatment but do not constitute</a:t>
                      </a:r>
                      <a:r>
                        <a:rPr lang="en-US" baseline="0" dirty="0" smtClean="0"/>
                        <a:t> immanent risk</a:t>
                      </a:r>
                      <a:endParaRPr lang="en-US" dirty="0"/>
                    </a:p>
                  </a:txBody>
                  <a:tcPr marL="84667" marR="84667"/>
                </a:tc>
                <a:tc>
                  <a:txBody>
                    <a:bodyPr/>
                    <a:lstStyle/>
                    <a:p>
                      <a:pPr algn="ctr"/>
                      <a:r>
                        <a:rPr lang="en-US" dirty="0" smtClean="0"/>
                        <a:t>Level II</a:t>
                      </a:r>
                      <a:endParaRPr lang="en-US" dirty="0"/>
                    </a:p>
                  </a:txBody>
                  <a:tcPr marL="84667" marR="84667"/>
                </a:tc>
              </a:tr>
              <a:tr h="944473">
                <a:tc>
                  <a:txBody>
                    <a:bodyPr/>
                    <a:lstStyle/>
                    <a:p>
                      <a:pPr algn="ctr"/>
                      <a:r>
                        <a:rPr lang="en-US" dirty="0" smtClean="0"/>
                        <a:t>3= serious symptoms, disability, and impulsivity</a:t>
                      </a:r>
                      <a:r>
                        <a:rPr lang="en-US" baseline="0" dirty="0" smtClean="0"/>
                        <a:t> but not requiring involuntary hospitalization</a:t>
                      </a:r>
                      <a:endParaRPr lang="en-US" dirty="0"/>
                    </a:p>
                  </a:txBody>
                  <a:tcPr marL="84667" marR="84667"/>
                </a:tc>
                <a:tc>
                  <a:txBody>
                    <a:bodyPr/>
                    <a:lstStyle/>
                    <a:p>
                      <a:pPr algn="ctr"/>
                      <a:r>
                        <a:rPr lang="en-US" dirty="0" smtClean="0"/>
                        <a:t>Level III</a:t>
                      </a:r>
                      <a:endParaRPr lang="en-US" dirty="0"/>
                    </a:p>
                  </a:txBody>
                  <a:tcPr marL="84667" marR="84667"/>
                </a:tc>
              </a:tr>
              <a:tr h="944473">
                <a:tc>
                  <a:txBody>
                    <a:bodyPr/>
                    <a:lstStyle/>
                    <a:p>
                      <a:pPr algn="ctr"/>
                      <a:r>
                        <a:rPr lang="en-US" dirty="0" smtClean="0"/>
                        <a:t>4= serious symptoms, disability and impulsivity requiring involuntary</a:t>
                      </a:r>
                      <a:r>
                        <a:rPr lang="en-US" baseline="0" dirty="0" smtClean="0"/>
                        <a:t> hospitalization.</a:t>
                      </a:r>
                      <a:endParaRPr lang="en-US" dirty="0"/>
                    </a:p>
                  </a:txBody>
                  <a:tcPr marL="84667" marR="84667"/>
                </a:tc>
                <a:tc>
                  <a:txBody>
                    <a:bodyPr/>
                    <a:lstStyle/>
                    <a:p>
                      <a:pPr algn="ctr"/>
                      <a:r>
                        <a:rPr lang="en-US" dirty="0" smtClean="0"/>
                        <a:t>Level IV</a:t>
                      </a:r>
                      <a:endParaRPr lang="en-US" dirty="0"/>
                    </a:p>
                  </a:txBody>
                  <a:tcPr marL="84667" marR="84667"/>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1143000"/>
          </a:xfrm>
        </p:spPr>
        <p:txBody>
          <a:bodyPr/>
          <a:lstStyle/>
          <a:p>
            <a:r>
              <a:rPr lang="en-US" sz="3700" b="1" dirty="0"/>
              <a:t>Dimension 4:  Readiness to Change  </a:t>
            </a:r>
          </a:p>
        </p:txBody>
      </p:sp>
      <p:sp>
        <p:nvSpPr>
          <p:cNvPr id="3" name="Content Placeholder 2"/>
          <p:cNvSpPr>
            <a:spLocks noGrp="1"/>
          </p:cNvSpPr>
          <p:nvPr>
            <p:ph idx="1"/>
          </p:nvPr>
        </p:nvSpPr>
        <p:spPr>
          <a:xfrm>
            <a:off x="457200" y="914400"/>
            <a:ext cx="7620000" cy="5715000"/>
          </a:xfrm>
        </p:spPr>
        <p:txBody>
          <a:bodyPr>
            <a:normAutofit/>
          </a:bodyPr>
          <a:lstStyle/>
          <a:p>
            <a:pPr>
              <a:buNone/>
            </a:pPr>
            <a:endParaRPr lang="en-US" b="1" dirty="0" smtClean="0"/>
          </a:p>
          <a:p>
            <a:r>
              <a:rPr lang="en-US" b="1" dirty="0" smtClean="0"/>
              <a:t>Pre-contemplation:</a:t>
            </a:r>
            <a:r>
              <a:rPr lang="en-US" dirty="0" smtClean="0"/>
              <a:t>  does not know they have a problem.  “In denial.”  Avoids thinking about their behavior.  </a:t>
            </a:r>
            <a:r>
              <a:rPr lang="en-US" b="1" dirty="0" smtClean="0"/>
              <a:t>Risk rating:  4</a:t>
            </a:r>
          </a:p>
          <a:p>
            <a:endParaRPr lang="en-US" b="1" dirty="0" smtClean="0"/>
          </a:p>
          <a:p>
            <a:r>
              <a:rPr lang="en-US" b="1" dirty="0" smtClean="0"/>
              <a:t>Contemplation:  </a:t>
            </a:r>
            <a:r>
              <a:rPr lang="en-US" dirty="0"/>
              <a:t>a</a:t>
            </a:r>
            <a:r>
              <a:rPr lang="en-US" dirty="0" smtClean="0"/>
              <a:t>ware of problem but ambivalent.  Teeter between cost and benefit of continued use.  </a:t>
            </a:r>
            <a:r>
              <a:rPr lang="en-US" b="1" dirty="0" smtClean="0"/>
              <a:t>Risk rating: 3</a:t>
            </a:r>
          </a:p>
          <a:p>
            <a:endParaRPr lang="en-US" b="1" dirty="0" smtClean="0"/>
          </a:p>
          <a:p>
            <a:r>
              <a:rPr lang="en-US" b="1" dirty="0" smtClean="0"/>
              <a:t>Preparation: </a:t>
            </a:r>
            <a:r>
              <a:rPr lang="en-US" dirty="0" smtClean="0"/>
              <a:t> intending to take action in the immediate future </a:t>
            </a:r>
            <a:r>
              <a:rPr lang="en-US" b="1" dirty="0" smtClean="0"/>
              <a:t>Risk rating:  2</a:t>
            </a:r>
          </a:p>
          <a:p>
            <a:endParaRPr lang="en-US" b="1" dirty="0" smtClean="0"/>
          </a:p>
          <a:p>
            <a:r>
              <a:rPr lang="en-US" b="1" dirty="0" smtClean="0"/>
              <a:t>Action:  </a:t>
            </a:r>
            <a:r>
              <a:rPr lang="en-US" dirty="0" smtClean="0"/>
              <a:t> specific overt changes have been made in the last 6 months to reduce risk.  </a:t>
            </a:r>
            <a:r>
              <a:rPr lang="en-US" b="1" dirty="0" smtClean="0"/>
              <a:t>Risk rating: 1</a:t>
            </a:r>
          </a:p>
          <a:p>
            <a:r>
              <a:rPr lang="en-US" b="1" dirty="0" smtClean="0"/>
              <a:t>Maintenance: </a:t>
            </a:r>
            <a:r>
              <a:rPr lang="en-US" dirty="0" smtClean="0"/>
              <a:t> achieved change goals for 6+ months.  </a:t>
            </a:r>
            <a:r>
              <a:rPr lang="en-US" b="1" dirty="0" smtClean="0"/>
              <a:t>Risk rating: 0</a:t>
            </a:r>
            <a:endParaRPr lang="en-US"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Matching assessment of severity of this dimension with level of care</a:t>
            </a:r>
          </a:p>
        </p:txBody>
      </p:sp>
      <p:sp>
        <p:nvSpPr>
          <p:cNvPr id="3" name="Content Placeholder 2"/>
          <p:cNvSpPr>
            <a:spLocks noGrp="1"/>
          </p:cNvSpPr>
          <p:nvPr>
            <p:ph idx="1"/>
          </p:nvPr>
        </p:nvSpPr>
        <p:spPr/>
        <p:txBody>
          <a:bodyPr>
            <a:noAutofit/>
          </a:bodyPr>
          <a:lstStyle/>
          <a:p>
            <a:r>
              <a:rPr lang="en-US" dirty="0" smtClean="0"/>
              <a:t>Not as direct a correlation between Dimensions 4, 5, and 6 and levels of care</a:t>
            </a:r>
          </a:p>
          <a:p>
            <a:r>
              <a:rPr lang="en-US" dirty="0" smtClean="0"/>
              <a:t>May need to use motivational strategies to attract them into treatment</a:t>
            </a:r>
          </a:p>
          <a:p>
            <a:r>
              <a:rPr lang="en-US" dirty="0" smtClean="0"/>
              <a:t>Resistance is not unexpected and does not exclude clients from treatment</a:t>
            </a:r>
          </a:p>
          <a:p>
            <a:r>
              <a:rPr lang="en-US" dirty="0" smtClean="0"/>
              <a:t>If risk is low in other dimensions, may work on increasing motivation in a lower level of care first to prepare for treatment:  a “discovery plan”</a:t>
            </a:r>
          </a:p>
          <a:p>
            <a:r>
              <a:rPr lang="en-US" dirty="0" smtClean="0"/>
              <a:t>If high risk/severity in other dimensions, may need to “contain” the client </a:t>
            </a:r>
            <a:r>
              <a:rPr lang="en-US" u="sng" dirty="0" smtClean="0"/>
              <a:t>and</a:t>
            </a:r>
            <a:r>
              <a:rPr lang="en-US" dirty="0" smtClean="0"/>
              <a:t> do motivational enhancement in a higher level of care</a:t>
            </a:r>
          </a:p>
          <a:p>
            <a:r>
              <a:rPr lang="en-US" dirty="0" smtClean="0"/>
              <a:t>Look for strengths – can build on past successes and strategies</a:t>
            </a:r>
            <a:endParaRPr lang="en-US" dirty="0"/>
          </a:p>
        </p:txBody>
      </p:sp>
    </p:spTree>
    <p:extLst>
      <p:ext uri="{BB962C8B-B14F-4D97-AF65-F5344CB8AC3E}">
        <p14:creationId xmlns:p14="http://schemas.microsoft.com/office/powerpoint/2010/main" val="33622331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Dimension 5:  Relapse, Continued Use or Continued Problem Potential</a:t>
            </a:r>
          </a:p>
        </p:txBody>
      </p:sp>
      <p:sp>
        <p:nvSpPr>
          <p:cNvPr id="3" name="Content Placeholder 2"/>
          <p:cNvSpPr>
            <a:spLocks noGrp="1"/>
          </p:cNvSpPr>
          <p:nvPr>
            <p:ph idx="1"/>
          </p:nvPr>
        </p:nvSpPr>
        <p:spPr/>
        <p:txBody>
          <a:bodyPr>
            <a:normAutofit fontScale="85000" lnSpcReduction="20000"/>
          </a:bodyPr>
          <a:lstStyle/>
          <a:p>
            <a:pPr>
              <a:buNone/>
            </a:pPr>
            <a:endParaRPr lang="en-US" b="1" dirty="0" smtClean="0"/>
          </a:p>
          <a:p>
            <a:r>
              <a:rPr lang="en-US" sz="3300" b="1" dirty="0" smtClean="0"/>
              <a:t>Relapse:</a:t>
            </a:r>
            <a:r>
              <a:rPr lang="en-US" sz="3300" dirty="0" smtClean="0"/>
              <a:t>  </a:t>
            </a:r>
            <a:r>
              <a:rPr lang="en-US" sz="3100" dirty="0" smtClean="0"/>
              <a:t>stops using on purpose and begins again</a:t>
            </a:r>
          </a:p>
          <a:p>
            <a:r>
              <a:rPr lang="en-US" sz="3300" b="1" dirty="0" smtClean="0"/>
              <a:t>Continued use:  </a:t>
            </a:r>
            <a:r>
              <a:rPr lang="en-US" sz="3100" dirty="0" smtClean="0"/>
              <a:t>never stops using to begin with </a:t>
            </a:r>
          </a:p>
          <a:p>
            <a:r>
              <a:rPr lang="en-US" sz="3100" dirty="0" smtClean="0"/>
              <a:t>Is the individual in danger of continued substance use or relapse?</a:t>
            </a:r>
          </a:p>
          <a:p>
            <a:r>
              <a:rPr lang="en-US" sz="3100" dirty="0" smtClean="0"/>
              <a:t>Would continued use/relapse be dangerous to them or others (children, other drivers, paramour)?</a:t>
            </a:r>
          </a:p>
          <a:p>
            <a:r>
              <a:rPr lang="en-US" sz="3100" dirty="0" smtClean="0"/>
              <a:t>How severe are the problems and further distress if the individual is not successfully engaged in treatment at this time?</a:t>
            </a:r>
          </a:p>
          <a:p>
            <a:r>
              <a:rPr lang="en-US" sz="3100" dirty="0" smtClean="0"/>
              <a:t>How aware is the individual of relapse triggers, ways to cope with cravings to use, and skills to control impulses to use or impulses to harm self or others?</a:t>
            </a:r>
            <a:endParaRPr lang="en-US" sz="31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685800" y="914400"/>
            <a:ext cx="6858000" cy="5181600"/>
          </a:xfrm>
        </p:spPr>
        <p:txBody>
          <a:bodyPr/>
          <a:lstStyle/>
          <a:p>
            <a:pPr algn="ctr"/>
            <a:r>
              <a:rPr lang="en-US" sz="4000" b="1" dirty="0"/>
              <a:t>How do we as professionals working with addicted clients decide what type of </a:t>
            </a:r>
            <a:r>
              <a:rPr lang="en-US" sz="4000" b="1" dirty="0" smtClean="0"/>
              <a:t>treatment they need?</a:t>
            </a:r>
            <a:r>
              <a:rPr lang="en-US" sz="4000" b="1" dirty="0"/>
              <a:t/>
            </a:r>
            <a:br>
              <a:rPr lang="en-US" sz="4000" b="1" dirty="0"/>
            </a:b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a:t>Matching assessment of severity of this dimension with level of care</a:t>
            </a:r>
          </a:p>
        </p:txBody>
      </p:sp>
      <p:sp>
        <p:nvSpPr>
          <p:cNvPr id="3" name="Content Placeholder 2"/>
          <p:cNvSpPr>
            <a:spLocks noGrp="1"/>
          </p:cNvSpPr>
          <p:nvPr>
            <p:ph idx="1"/>
          </p:nvPr>
        </p:nvSpPr>
        <p:spPr/>
        <p:txBody>
          <a:bodyPr>
            <a:normAutofit/>
          </a:bodyPr>
          <a:lstStyle/>
          <a:p>
            <a:r>
              <a:rPr lang="en-US" sz="2400" dirty="0"/>
              <a:t>H</a:t>
            </a:r>
            <a:r>
              <a:rPr lang="en-US" sz="2400" dirty="0" smtClean="0"/>
              <a:t>ave to consider in relation to other dimensions</a:t>
            </a:r>
          </a:p>
          <a:p>
            <a:r>
              <a:rPr lang="en-US" sz="2400" dirty="0" smtClean="0"/>
              <a:t>High severity can indicate need for higher intensity of services but not necessarily</a:t>
            </a:r>
          </a:p>
          <a:p>
            <a:r>
              <a:rPr lang="en-US" sz="2400" dirty="0" smtClean="0"/>
              <a:t>Consider the lowest intensity that is safe and effective</a:t>
            </a:r>
          </a:p>
          <a:p>
            <a:endParaRPr lang="en-US" sz="2400" dirty="0" smtClean="0"/>
          </a:p>
          <a:p>
            <a:r>
              <a:rPr lang="en-US" sz="2400" dirty="0" smtClean="0"/>
              <a:t>Examples:</a:t>
            </a:r>
          </a:p>
          <a:p>
            <a:pPr lvl="1"/>
            <a:r>
              <a:rPr lang="en-US" sz="2400" dirty="0" smtClean="0"/>
              <a:t>High likelihood of smoking marijuana with low risk to self of others</a:t>
            </a:r>
          </a:p>
          <a:p>
            <a:pPr lvl="1"/>
            <a:r>
              <a:rPr lang="en-US" sz="2400" dirty="0" smtClean="0"/>
              <a:t>High motivation for treatment (dimension 4) but continued use or relapse in OP/IOP services</a:t>
            </a:r>
            <a:endParaRPr lang="en-US" sz="2400" dirty="0"/>
          </a:p>
        </p:txBody>
      </p:sp>
    </p:spTree>
    <p:extLst>
      <p:ext uri="{BB962C8B-B14F-4D97-AF65-F5344CB8AC3E}">
        <p14:creationId xmlns:p14="http://schemas.microsoft.com/office/powerpoint/2010/main" val="166580747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a:t>Dimension 6:  Recovery/Living Environment</a:t>
            </a:r>
          </a:p>
        </p:txBody>
      </p:sp>
      <p:sp>
        <p:nvSpPr>
          <p:cNvPr id="3" name="Content Placeholder 2"/>
          <p:cNvSpPr>
            <a:spLocks noGrp="1"/>
          </p:cNvSpPr>
          <p:nvPr>
            <p:ph idx="1"/>
          </p:nvPr>
        </p:nvSpPr>
        <p:spPr/>
        <p:txBody>
          <a:bodyPr>
            <a:normAutofit/>
          </a:bodyPr>
          <a:lstStyle/>
          <a:p>
            <a:pPr>
              <a:buNone/>
            </a:pPr>
            <a:endParaRPr lang="en-US" b="1" dirty="0" smtClean="0"/>
          </a:p>
          <a:p>
            <a:r>
              <a:rPr lang="en-US" sz="2500" dirty="0" smtClean="0"/>
              <a:t>Assess for risks, issues, strengths, skills, and resources in:</a:t>
            </a:r>
          </a:p>
          <a:p>
            <a:pPr lvl="1"/>
            <a:r>
              <a:rPr lang="en-US" sz="2500" dirty="0" smtClean="0"/>
              <a:t>Recovery supports</a:t>
            </a:r>
          </a:p>
          <a:p>
            <a:pPr lvl="1"/>
            <a:r>
              <a:rPr lang="en-US" sz="2500" dirty="0" smtClean="0"/>
              <a:t>Living environment</a:t>
            </a:r>
          </a:p>
          <a:p>
            <a:pPr lvl="1"/>
            <a:r>
              <a:rPr lang="en-US" sz="2500" dirty="0" smtClean="0"/>
              <a:t>Family, friends, social network</a:t>
            </a:r>
          </a:p>
          <a:p>
            <a:pPr lvl="1"/>
            <a:r>
              <a:rPr lang="en-US" sz="2500" dirty="0" smtClean="0"/>
              <a:t>Work/school</a:t>
            </a:r>
          </a:p>
          <a:p>
            <a:pPr lvl="1"/>
            <a:r>
              <a:rPr lang="en-US" sz="2500" dirty="0" smtClean="0"/>
              <a:t>Finances</a:t>
            </a:r>
          </a:p>
          <a:p>
            <a:pPr lvl="1"/>
            <a:r>
              <a:rPr lang="en-US" sz="2500" dirty="0" smtClean="0"/>
              <a:t>Transportation</a:t>
            </a:r>
          </a:p>
          <a:p>
            <a:pPr lvl="1"/>
            <a:r>
              <a:rPr lang="en-US" sz="2500" dirty="0" smtClean="0"/>
              <a:t>Legal mandates/requirements</a:t>
            </a:r>
            <a:endParaRPr lang="en-US" sz="25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 calcmode="lin" valueType="num">
                                      <p:cBhvr additive="base">
                                        <p:cTn id="2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 calcmode="lin" valueType="num">
                                      <p:cBhvr additive="base">
                                        <p:cTn id="2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additive="base">
                                        <p:cTn id="3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Matching assessment of severity of this dimension with level of care</a:t>
            </a:r>
          </a:p>
        </p:txBody>
      </p:sp>
      <p:sp>
        <p:nvSpPr>
          <p:cNvPr id="3" name="Content Placeholder 2"/>
          <p:cNvSpPr>
            <a:spLocks noGrp="1"/>
          </p:cNvSpPr>
          <p:nvPr>
            <p:ph idx="1"/>
          </p:nvPr>
        </p:nvSpPr>
        <p:spPr/>
        <p:txBody>
          <a:bodyPr>
            <a:normAutofit/>
          </a:bodyPr>
          <a:lstStyle/>
          <a:p>
            <a:r>
              <a:rPr lang="en-US" sz="2400" dirty="0"/>
              <a:t>H</a:t>
            </a:r>
            <a:r>
              <a:rPr lang="en-US" sz="2400" dirty="0" smtClean="0"/>
              <a:t>ave to consider in relation to other dimensions</a:t>
            </a:r>
          </a:p>
          <a:p>
            <a:r>
              <a:rPr lang="en-US" sz="2400" dirty="0" smtClean="0"/>
              <a:t>High severity can indicate need for higher intensity of services but not necessarily</a:t>
            </a:r>
          </a:p>
          <a:p>
            <a:r>
              <a:rPr lang="en-US" sz="2400" dirty="0" smtClean="0"/>
              <a:t>Consider the </a:t>
            </a:r>
            <a:r>
              <a:rPr lang="en-US" sz="2400" u="sng" dirty="0" smtClean="0"/>
              <a:t>lowest intensity that is safe and effective</a:t>
            </a:r>
          </a:p>
          <a:p>
            <a:endParaRPr lang="en-US" sz="2400" dirty="0" smtClean="0"/>
          </a:p>
          <a:p>
            <a:r>
              <a:rPr lang="en-US" sz="2400" dirty="0" smtClean="0"/>
              <a:t>Examples:</a:t>
            </a:r>
          </a:p>
          <a:p>
            <a:pPr lvl="1"/>
            <a:r>
              <a:rPr lang="en-US" sz="2400" dirty="0" smtClean="0"/>
              <a:t>if homeless but able to reduce/stop using</a:t>
            </a:r>
          </a:p>
          <a:p>
            <a:pPr lvl="1"/>
            <a:r>
              <a:rPr lang="en-US" sz="2400" dirty="0" smtClean="0"/>
              <a:t>Stable home, good supports but unable to stop using</a:t>
            </a:r>
          </a:p>
          <a:p>
            <a:pPr lvl="1"/>
            <a:r>
              <a:rPr lang="en-US" sz="2400" dirty="0" smtClean="0"/>
              <a:t>High risk of being beat up by paramour, high risk of relapse/continued use, low or high severity on readiness to change</a:t>
            </a:r>
            <a:endParaRPr lang="en-US" sz="2400" dirty="0"/>
          </a:p>
        </p:txBody>
      </p:sp>
    </p:spTree>
    <p:extLst>
      <p:ext uri="{BB962C8B-B14F-4D97-AF65-F5344CB8AC3E}">
        <p14:creationId xmlns:p14="http://schemas.microsoft.com/office/powerpoint/2010/main" val="90757734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Amy</a:t>
            </a:r>
            <a:endParaRPr lang="en-US" dirty="0"/>
          </a:p>
        </p:txBody>
      </p:sp>
      <p:sp>
        <p:nvSpPr>
          <p:cNvPr id="3" name="Content Placeholder 2"/>
          <p:cNvSpPr>
            <a:spLocks noGrp="1"/>
          </p:cNvSpPr>
          <p:nvPr>
            <p:ph idx="1"/>
          </p:nvPr>
        </p:nvSpPr>
        <p:spPr>
          <a:xfrm>
            <a:off x="457200" y="1295400"/>
            <a:ext cx="7620000" cy="5105400"/>
          </a:xfrm>
        </p:spPr>
        <p:txBody>
          <a:bodyPr>
            <a:normAutofit fontScale="92500"/>
          </a:bodyPr>
          <a:lstStyle/>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endParaRPr lang="en-US" dirty="0" smtClean="0"/>
          </a:p>
          <a:p>
            <a:pPr lvl="8"/>
            <a:endParaRPr lang="en-US" dirty="0"/>
          </a:p>
          <a:p>
            <a:pPr lvl="8"/>
            <a:endParaRPr lang="en-US" dirty="0" smtClean="0"/>
          </a:p>
          <a:p>
            <a:endParaRPr lang="en-US" dirty="0"/>
          </a:p>
          <a:p>
            <a:r>
              <a:rPr lang="en-US" dirty="0" smtClean="0"/>
              <a:t>No imminent needs in Dimensions 1-3</a:t>
            </a:r>
          </a:p>
          <a:p>
            <a:r>
              <a:rPr lang="en-US" dirty="0" smtClean="0"/>
              <a:t>High risk in relapse/continued use potential</a:t>
            </a:r>
          </a:p>
          <a:p>
            <a:r>
              <a:rPr lang="en-US" dirty="0" smtClean="0"/>
              <a:t>Some strengths in recovery environment and readiness to change</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75697765"/>
              </p:ext>
            </p:extLst>
          </p:nvPr>
        </p:nvGraphicFramePr>
        <p:xfrm>
          <a:off x="381002" y="1295399"/>
          <a:ext cx="8381996" cy="389982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1852863"/>
                <a:gridCol w="1323473"/>
                <a:gridCol w="882315"/>
                <a:gridCol w="882315"/>
                <a:gridCol w="882315"/>
                <a:gridCol w="882315"/>
                <a:gridCol w="882315"/>
                <a:gridCol w="794085"/>
              </a:tblGrid>
              <a:tr h="932623">
                <a:tc>
                  <a:txBody>
                    <a:bodyPr/>
                    <a:lstStyle/>
                    <a:p>
                      <a:r>
                        <a:rPr lang="en-US" dirty="0" smtClean="0"/>
                        <a:t>Risk ratings</a:t>
                      </a:r>
                      <a:endParaRPr lang="en-US" dirty="0"/>
                    </a:p>
                  </a:txBody>
                  <a:tcPr>
                    <a:solidFill>
                      <a:schemeClr val="tx1">
                        <a:lumMod val="75000"/>
                        <a:lumOff val="25000"/>
                      </a:schemeClr>
                    </a:solidFill>
                  </a:tcPr>
                </a:tc>
                <a:tc>
                  <a:txBody>
                    <a:bodyPr/>
                    <a:lstStyle/>
                    <a:p>
                      <a:r>
                        <a:rPr lang="en-US" dirty="0" smtClean="0"/>
                        <a:t>Intensity of service need</a:t>
                      </a:r>
                      <a:endParaRPr lang="en-US" dirty="0"/>
                    </a:p>
                  </a:txBody>
                  <a:tcPr>
                    <a:solidFill>
                      <a:schemeClr val="tx1">
                        <a:lumMod val="75000"/>
                        <a:lumOff val="25000"/>
                      </a:schemeClr>
                    </a:solidFill>
                  </a:tcPr>
                </a:tc>
                <a:tc>
                  <a:txBody>
                    <a:bodyPr/>
                    <a:lstStyle/>
                    <a:p>
                      <a:r>
                        <a:rPr lang="en-US" dirty="0" smtClean="0"/>
                        <a:t>Dimension1</a:t>
                      </a:r>
                      <a:endParaRPr lang="en-US" dirty="0"/>
                    </a:p>
                  </a:txBody>
                  <a:tcPr>
                    <a:solidFill>
                      <a:schemeClr val="tx1">
                        <a:lumMod val="75000"/>
                        <a:lumOff val="25000"/>
                      </a:schemeClr>
                    </a:solidFill>
                  </a:tcPr>
                </a:tc>
                <a:tc>
                  <a:txBody>
                    <a:bodyPr/>
                    <a:lstStyle/>
                    <a:p>
                      <a:r>
                        <a:rPr lang="en-US" dirty="0" smtClean="0"/>
                        <a:t>2</a:t>
                      </a:r>
                      <a:endParaRPr lang="en-US" dirty="0"/>
                    </a:p>
                  </a:txBody>
                  <a:tcPr>
                    <a:solidFill>
                      <a:schemeClr val="tx1">
                        <a:lumMod val="75000"/>
                        <a:lumOff val="25000"/>
                      </a:schemeClr>
                    </a:solidFill>
                  </a:tcPr>
                </a:tc>
                <a:tc>
                  <a:txBody>
                    <a:bodyPr/>
                    <a:lstStyle/>
                    <a:p>
                      <a:r>
                        <a:rPr lang="en-US" dirty="0" smtClean="0"/>
                        <a:t>3</a:t>
                      </a:r>
                      <a:endParaRPr lang="en-US" dirty="0"/>
                    </a:p>
                  </a:txBody>
                  <a:tcPr>
                    <a:solidFill>
                      <a:schemeClr val="tx1">
                        <a:lumMod val="75000"/>
                        <a:lumOff val="25000"/>
                      </a:schemeClr>
                    </a:solidFill>
                  </a:tcPr>
                </a:tc>
                <a:tc>
                  <a:txBody>
                    <a:bodyPr/>
                    <a:lstStyle/>
                    <a:p>
                      <a:r>
                        <a:rPr lang="en-US" dirty="0" smtClean="0"/>
                        <a:t>4</a:t>
                      </a:r>
                      <a:endParaRPr lang="en-US" dirty="0"/>
                    </a:p>
                  </a:txBody>
                  <a:tcPr>
                    <a:solidFill>
                      <a:schemeClr val="tx1">
                        <a:lumMod val="75000"/>
                        <a:lumOff val="25000"/>
                      </a:schemeClr>
                    </a:solidFill>
                  </a:tcPr>
                </a:tc>
                <a:tc>
                  <a:txBody>
                    <a:bodyPr/>
                    <a:lstStyle/>
                    <a:p>
                      <a:r>
                        <a:rPr lang="en-US" dirty="0" smtClean="0"/>
                        <a:t>5</a:t>
                      </a:r>
                      <a:endParaRPr lang="en-US" dirty="0"/>
                    </a:p>
                  </a:txBody>
                  <a:tcPr>
                    <a:solidFill>
                      <a:schemeClr val="tx1">
                        <a:lumMod val="75000"/>
                        <a:lumOff val="25000"/>
                      </a:schemeClr>
                    </a:solidFill>
                  </a:tcPr>
                </a:tc>
                <a:tc>
                  <a:txBody>
                    <a:bodyPr/>
                    <a:lstStyle/>
                    <a:p>
                      <a:r>
                        <a:rPr lang="en-US" dirty="0" smtClean="0"/>
                        <a:t>6</a:t>
                      </a:r>
                      <a:endParaRPr lang="en-US" dirty="0"/>
                    </a:p>
                  </a:txBody>
                  <a:tcPr>
                    <a:solidFill>
                      <a:schemeClr val="tx1">
                        <a:lumMod val="75000"/>
                        <a:lumOff val="25000"/>
                      </a:schemeClr>
                    </a:solidFill>
                  </a:tcPr>
                </a:tc>
              </a:tr>
              <a:tr h="567421">
                <a:tc>
                  <a:txBody>
                    <a:bodyPr/>
                    <a:lstStyle/>
                    <a:p>
                      <a:r>
                        <a:rPr lang="en-US" dirty="0" smtClean="0"/>
                        <a:t>0 – none</a:t>
                      </a:r>
                      <a:endParaRPr lang="en-US" dirty="0"/>
                    </a:p>
                  </a:txBody>
                  <a:tcPr/>
                </a:tc>
                <a:tc>
                  <a:txBody>
                    <a:bodyPr/>
                    <a:lstStyle/>
                    <a:p>
                      <a:r>
                        <a:rPr lang="en-US" dirty="0" smtClean="0"/>
                        <a:t>None</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67421">
                <a:tc>
                  <a:txBody>
                    <a:bodyPr/>
                    <a:lstStyle/>
                    <a:p>
                      <a:r>
                        <a:rPr lang="en-US" dirty="0" smtClean="0"/>
                        <a:t>1 – mild</a:t>
                      </a:r>
                      <a:endParaRPr lang="en-US" dirty="0"/>
                    </a:p>
                  </a:txBody>
                  <a:tcPr/>
                </a:tc>
                <a:tc>
                  <a:txBody>
                    <a:bodyPr/>
                    <a:lstStyle/>
                    <a:p>
                      <a:r>
                        <a:rPr lang="en-US" dirty="0" smtClean="0"/>
                        <a:t>Low</a:t>
                      </a:r>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67421">
                <a:tc>
                  <a:txBody>
                    <a:bodyPr/>
                    <a:lstStyle/>
                    <a:p>
                      <a:r>
                        <a:rPr lang="en-US" dirty="0" smtClean="0"/>
                        <a:t>2 – moderate</a:t>
                      </a:r>
                      <a:endParaRPr lang="en-US" dirty="0"/>
                    </a:p>
                  </a:txBody>
                  <a:tcPr/>
                </a:tc>
                <a:tc>
                  <a:txBody>
                    <a:bodyPr/>
                    <a:lstStyle/>
                    <a:p>
                      <a:r>
                        <a:rPr lang="en-US" dirty="0" smtClean="0"/>
                        <a:t>Moderate</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c>
                  <a:txBody>
                    <a:bodyPr/>
                    <a:lstStyle/>
                    <a:p>
                      <a:r>
                        <a:rPr lang="en-US" dirty="0" smtClean="0"/>
                        <a:t>x</a:t>
                      </a:r>
                      <a:endParaRPr lang="en-US" dirty="0"/>
                    </a:p>
                  </a:txBody>
                  <a:tcPr/>
                </a:tc>
              </a:tr>
              <a:tr h="697513">
                <a:tc>
                  <a:txBody>
                    <a:bodyPr/>
                    <a:lstStyle/>
                    <a:p>
                      <a:r>
                        <a:rPr lang="en-US" dirty="0" smtClean="0"/>
                        <a:t>3 – significant</a:t>
                      </a:r>
                      <a:endParaRPr lang="en-US" dirty="0"/>
                    </a:p>
                  </a:txBody>
                  <a:tcPr/>
                </a:tc>
                <a:tc>
                  <a:txBody>
                    <a:bodyPr/>
                    <a:lstStyle/>
                    <a:p>
                      <a:r>
                        <a:rPr lang="en-US" dirty="0" smtClean="0"/>
                        <a:t>Moderately high</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r>
              <a:tr h="567421">
                <a:tc>
                  <a:txBody>
                    <a:bodyPr/>
                    <a:lstStyle/>
                    <a:p>
                      <a:r>
                        <a:rPr lang="en-US" dirty="0" smtClean="0"/>
                        <a:t>4 – severe</a:t>
                      </a:r>
                      <a:endParaRPr lang="en-US" dirty="0"/>
                    </a:p>
                  </a:txBody>
                  <a:tcPr/>
                </a:tc>
                <a:tc>
                  <a:txBody>
                    <a:bodyPr/>
                    <a:lstStyle/>
                    <a:p>
                      <a:r>
                        <a:rPr lang="en-US" dirty="0" smtClean="0"/>
                        <a:t>High </a:t>
                      </a:r>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r>
                        <a:rPr lang="en-US" dirty="0" smtClean="0"/>
                        <a:t>x</a:t>
                      </a:r>
                      <a:endParaRPr lang="en-US" dirty="0"/>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2785666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b="1" dirty="0" smtClean="0"/>
              <a:t>Amy’s Story</a:t>
            </a:r>
            <a:endParaRPr lang="en-US" sz="4400" b="1" dirty="0"/>
          </a:p>
        </p:txBody>
      </p:sp>
      <p:sp>
        <p:nvSpPr>
          <p:cNvPr id="3" name="Content Placeholder 2"/>
          <p:cNvSpPr>
            <a:spLocks noGrp="1"/>
          </p:cNvSpPr>
          <p:nvPr>
            <p:ph idx="1"/>
          </p:nvPr>
        </p:nvSpPr>
        <p:spPr>
          <a:xfrm>
            <a:off x="457200" y="1447800"/>
            <a:ext cx="7620000" cy="4953000"/>
          </a:xfrm>
        </p:spPr>
        <p:txBody>
          <a:bodyPr>
            <a:noAutofit/>
          </a:bodyPr>
          <a:lstStyle/>
          <a:p>
            <a:r>
              <a:rPr lang="en-US" sz="2400" dirty="0" smtClean="0"/>
              <a:t>What level of care does Amy need based on ASAM placement criteria?</a:t>
            </a:r>
          </a:p>
          <a:p>
            <a:endParaRPr lang="en-US" sz="2400" dirty="0" smtClean="0"/>
          </a:p>
          <a:p>
            <a:r>
              <a:rPr lang="en-US" sz="2400" dirty="0" smtClean="0"/>
              <a:t>What do you anticipate  as Amy’s response to your recommended level of care?</a:t>
            </a:r>
          </a:p>
          <a:p>
            <a:endParaRPr lang="en-US" sz="2400" dirty="0" smtClean="0"/>
          </a:p>
          <a:p>
            <a:r>
              <a:rPr lang="en-US" sz="2400" dirty="0" smtClean="0"/>
              <a:t>How do you talk with Amy using the ASAM criteria information?</a:t>
            </a:r>
          </a:p>
          <a:p>
            <a:endParaRPr lang="en-US" sz="2400" dirty="0" smtClean="0"/>
          </a:p>
          <a:p>
            <a:r>
              <a:rPr lang="en-US" sz="2400" dirty="0" smtClean="0"/>
              <a:t>If Amy disagrees with the initial recommendation for level of care, what other options would you consider for your plan?</a:t>
            </a:r>
          </a:p>
          <a:p>
            <a:pPr>
              <a:buNone/>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Documenting ASAM</a:t>
            </a:r>
            <a:endParaRPr lang="en-US" sz="4000" b="1" dirty="0"/>
          </a:p>
        </p:txBody>
      </p:sp>
      <p:sp>
        <p:nvSpPr>
          <p:cNvPr id="3" name="Content Placeholder 2"/>
          <p:cNvSpPr>
            <a:spLocks noGrp="1"/>
          </p:cNvSpPr>
          <p:nvPr>
            <p:ph idx="1"/>
          </p:nvPr>
        </p:nvSpPr>
        <p:spPr>
          <a:xfrm>
            <a:off x="457200" y="1371600"/>
            <a:ext cx="7620000" cy="5105400"/>
          </a:xfrm>
        </p:spPr>
        <p:txBody>
          <a:bodyPr>
            <a:normAutofit fontScale="77500" lnSpcReduction="20000"/>
          </a:bodyPr>
          <a:lstStyle/>
          <a:p>
            <a:r>
              <a:rPr lang="en-US" sz="2600" dirty="0" smtClean="0"/>
              <a:t>Your Director will tell you exactly how your agency wants you to document ASAM (what forms or paperwork)</a:t>
            </a:r>
          </a:p>
          <a:p>
            <a:r>
              <a:rPr lang="en-US" dirty="0" smtClean="0"/>
              <a:t>Everyone will document this:</a:t>
            </a:r>
          </a:p>
          <a:p>
            <a:pPr marL="868680" lvl="1" indent="-457200">
              <a:buFont typeface="+mj-lt"/>
              <a:buAutoNum type="arabicPeriod"/>
            </a:pPr>
            <a:endParaRPr lang="en-US" b="1" dirty="0" smtClean="0"/>
          </a:p>
          <a:p>
            <a:pPr marL="868680" lvl="1" indent="-457200">
              <a:buFont typeface="+mj-lt"/>
              <a:buAutoNum type="arabicPeriod"/>
            </a:pPr>
            <a:r>
              <a:rPr lang="en-US" sz="2300" b="1" dirty="0" smtClean="0"/>
              <a:t>Level of Care/Service Indicated </a:t>
            </a:r>
            <a:r>
              <a:rPr lang="en-US" sz="2300" dirty="0" smtClean="0"/>
              <a:t>(ASAM # or service name)</a:t>
            </a:r>
          </a:p>
          <a:p>
            <a:pPr marL="868680" lvl="1" indent="-457200">
              <a:buFont typeface="+mj-lt"/>
              <a:buAutoNum type="arabicPeriod"/>
            </a:pPr>
            <a:r>
              <a:rPr lang="en-US" sz="2300" b="1" dirty="0" smtClean="0"/>
              <a:t>Level of Care/Service Received </a:t>
            </a:r>
            <a:r>
              <a:rPr lang="en-US" sz="2300" dirty="0" smtClean="0"/>
              <a:t>(</a:t>
            </a:r>
            <a:r>
              <a:rPr lang="en-US" sz="2300" dirty="0"/>
              <a:t>ASAM # or service name)</a:t>
            </a:r>
          </a:p>
          <a:p>
            <a:pPr marL="868680" lvl="1" indent="-457200">
              <a:buFont typeface="+mj-lt"/>
              <a:buAutoNum type="arabicPeriod"/>
            </a:pPr>
            <a:r>
              <a:rPr lang="en-US" sz="2300" b="1" dirty="0" smtClean="0"/>
              <a:t>Reason for Difference</a:t>
            </a:r>
            <a:r>
              <a:rPr lang="en-US" sz="2100" b="1" dirty="0" smtClean="0"/>
              <a:t>:  </a:t>
            </a:r>
          </a:p>
          <a:p>
            <a:pPr lvl="2"/>
            <a:endParaRPr lang="en-US" dirty="0" smtClean="0">
              <a:solidFill>
                <a:schemeClr val="accent2">
                  <a:lumMod val="50000"/>
                </a:schemeClr>
              </a:solidFill>
            </a:endParaRPr>
          </a:p>
          <a:p>
            <a:pPr lvl="2"/>
            <a:r>
              <a:rPr lang="en-US" sz="2300" dirty="0" smtClean="0">
                <a:solidFill>
                  <a:schemeClr val="accent2">
                    <a:lumMod val="50000"/>
                  </a:schemeClr>
                </a:solidFill>
              </a:rPr>
              <a:t>Service not available</a:t>
            </a:r>
          </a:p>
          <a:p>
            <a:pPr lvl="2"/>
            <a:r>
              <a:rPr lang="en-US" sz="2300" dirty="0" smtClean="0">
                <a:solidFill>
                  <a:schemeClr val="accent2">
                    <a:lumMod val="50000"/>
                  </a:schemeClr>
                </a:solidFill>
              </a:rPr>
              <a:t>Provider judgment</a:t>
            </a:r>
          </a:p>
          <a:p>
            <a:pPr lvl="2"/>
            <a:r>
              <a:rPr lang="en-US" sz="2300" dirty="0" smtClean="0">
                <a:solidFill>
                  <a:schemeClr val="accent2">
                    <a:lumMod val="50000"/>
                  </a:schemeClr>
                </a:solidFill>
              </a:rPr>
              <a:t>Client preference</a:t>
            </a:r>
          </a:p>
          <a:p>
            <a:pPr lvl="2"/>
            <a:r>
              <a:rPr lang="en-US" sz="2300" dirty="0" smtClean="0">
                <a:solidFill>
                  <a:schemeClr val="accent2">
                    <a:lumMod val="50000"/>
                  </a:schemeClr>
                </a:solidFill>
              </a:rPr>
              <a:t>Client on waiting list for appropriate service</a:t>
            </a:r>
          </a:p>
          <a:p>
            <a:pPr lvl="2"/>
            <a:r>
              <a:rPr lang="en-US" sz="2300" dirty="0" smtClean="0">
                <a:solidFill>
                  <a:schemeClr val="accent2">
                    <a:lumMod val="50000"/>
                  </a:schemeClr>
                </a:solidFill>
              </a:rPr>
              <a:t>Service available, no payment source</a:t>
            </a:r>
          </a:p>
          <a:p>
            <a:pPr lvl="2"/>
            <a:r>
              <a:rPr lang="en-US" sz="2300" dirty="0" smtClean="0">
                <a:solidFill>
                  <a:schemeClr val="accent2">
                    <a:lumMod val="50000"/>
                  </a:schemeClr>
                </a:solidFill>
              </a:rPr>
              <a:t>Geographic accessibility</a:t>
            </a:r>
          </a:p>
          <a:p>
            <a:pPr lvl="2"/>
            <a:r>
              <a:rPr lang="en-US" sz="2300" dirty="0" smtClean="0">
                <a:solidFill>
                  <a:schemeClr val="accent2">
                    <a:lumMod val="50000"/>
                  </a:schemeClr>
                </a:solidFill>
              </a:rPr>
              <a:t>Family responsibility</a:t>
            </a:r>
          </a:p>
          <a:p>
            <a:pPr lvl="2"/>
            <a:r>
              <a:rPr lang="en-US" sz="2300" dirty="0" smtClean="0">
                <a:solidFill>
                  <a:schemeClr val="accent2">
                    <a:lumMod val="50000"/>
                  </a:schemeClr>
                </a:solidFill>
              </a:rPr>
              <a:t>Language</a:t>
            </a:r>
          </a:p>
          <a:p>
            <a:pPr lvl="2"/>
            <a:r>
              <a:rPr lang="en-US" sz="2300" dirty="0" smtClean="0">
                <a:solidFill>
                  <a:schemeClr val="accent2">
                    <a:lumMod val="50000"/>
                  </a:schemeClr>
                </a:solidFill>
              </a:rPr>
              <a:t>Not applicable</a:t>
            </a:r>
          </a:p>
          <a:p>
            <a:pPr lvl="2"/>
            <a:r>
              <a:rPr lang="en-US" sz="2300" dirty="0" smtClean="0">
                <a:solidFill>
                  <a:schemeClr val="accent2">
                    <a:lumMod val="50000"/>
                  </a:schemeClr>
                </a:solidFill>
              </a:rPr>
              <a:t>Not listed (specify</a:t>
            </a:r>
            <a:r>
              <a:rPr lang="en-US" sz="2100" dirty="0" smtClean="0">
                <a:solidFill>
                  <a:schemeClr val="accent2">
                    <a:lumMod val="50000"/>
                  </a:schemeClr>
                </a:solidFill>
              </a:rPr>
              <a:t>)</a:t>
            </a:r>
            <a:endParaRPr lang="en-US" sz="2100" dirty="0">
              <a:solidFill>
                <a:schemeClr val="accent2">
                  <a:lumMod val="50000"/>
                </a:schemeClr>
              </a:solidFill>
            </a:endParaRPr>
          </a:p>
        </p:txBody>
      </p:sp>
    </p:spTree>
    <p:extLst>
      <p:ext uri="{BB962C8B-B14F-4D97-AF65-F5344CB8AC3E}">
        <p14:creationId xmlns:p14="http://schemas.microsoft.com/office/powerpoint/2010/main" val="17909727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When to use ASAM</a:t>
            </a:r>
            <a:r>
              <a:rPr lang="en-US" dirty="0" smtClean="0"/>
              <a:t>	</a:t>
            </a:r>
            <a:endParaRPr lang="en-US" dirty="0"/>
          </a:p>
        </p:txBody>
      </p:sp>
      <p:sp>
        <p:nvSpPr>
          <p:cNvPr id="3" name="Content Placeholder 2"/>
          <p:cNvSpPr>
            <a:spLocks noGrp="1"/>
          </p:cNvSpPr>
          <p:nvPr>
            <p:ph idx="1"/>
          </p:nvPr>
        </p:nvSpPr>
        <p:spPr>
          <a:xfrm>
            <a:off x="457200" y="1371600"/>
            <a:ext cx="7620000" cy="5029200"/>
          </a:xfrm>
        </p:spPr>
        <p:txBody>
          <a:bodyPr/>
          <a:lstStyle/>
          <a:p>
            <a:endParaRPr lang="en-US" dirty="0" smtClean="0"/>
          </a:p>
          <a:p>
            <a:r>
              <a:rPr lang="en-US" sz="2400" b="1" dirty="0" smtClean="0"/>
              <a:t>At first contact </a:t>
            </a:r>
            <a:r>
              <a:rPr lang="en-US" sz="2400" dirty="0" smtClean="0"/>
              <a:t>with client (at assessment, when referral is made, to see if a referral is appropriate for your program)</a:t>
            </a:r>
          </a:p>
          <a:p>
            <a:endParaRPr lang="en-US" sz="2400" dirty="0" smtClean="0"/>
          </a:p>
          <a:p>
            <a:r>
              <a:rPr lang="en-US" sz="2400" b="1" dirty="0" smtClean="0"/>
              <a:t>During treatment</a:t>
            </a:r>
          </a:p>
          <a:p>
            <a:pPr lvl="1"/>
            <a:r>
              <a:rPr lang="en-US" sz="2400" dirty="0" smtClean="0"/>
              <a:t>If not doing well</a:t>
            </a:r>
          </a:p>
          <a:p>
            <a:pPr lvl="1"/>
            <a:r>
              <a:rPr lang="en-US" sz="2400" dirty="0" smtClean="0"/>
              <a:t>If achieving goals</a:t>
            </a:r>
          </a:p>
          <a:p>
            <a:endParaRPr lang="en-US" sz="2400" dirty="0" smtClean="0"/>
          </a:p>
          <a:p>
            <a:r>
              <a:rPr lang="en-US" sz="2400" b="1" dirty="0" smtClean="0"/>
              <a:t>At discharge</a:t>
            </a:r>
          </a:p>
          <a:p>
            <a:pPr lvl="1"/>
            <a:r>
              <a:rPr lang="en-US" sz="2400" dirty="0" smtClean="0"/>
              <a:t>To see what the client needs next</a:t>
            </a:r>
            <a:endParaRPr lang="en-US" sz="2400"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29200" y="2819400"/>
            <a:ext cx="2438400" cy="2438400"/>
          </a:xfrm>
          <a:prstGeom prst="rect">
            <a:avLst/>
          </a:prstGeom>
        </p:spPr>
      </p:pic>
    </p:spTree>
    <p:extLst>
      <p:ext uri="{BB962C8B-B14F-4D97-AF65-F5344CB8AC3E}">
        <p14:creationId xmlns:p14="http://schemas.microsoft.com/office/powerpoint/2010/main" val="160381681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Continued Treatment Guidelines</a:t>
            </a:r>
            <a:endParaRPr lang="en-US" sz="4400" dirty="0"/>
          </a:p>
        </p:txBody>
      </p:sp>
      <p:sp>
        <p:nvSpPr>
          <p:cNvPr id="3" name="Content Placeholder 2"/>
          <p:cNvSpPr>
            <a:spLocks noGrp="1"/>
          </p:cNvSpPr>
          <p:nvPr>
            <p:ph idx="1"/>
          </p:nvPr>
        </p:nvSpPr>
        <p:spPr>
          <a:xfrm>
            <a:off x="457200" y="1219200"/>
            <a:ext cx="7620000" cy="5181600"/>
          </a:xfrm>
        </p:spPr>
        <p:txBody>
          <a:bodyPr/>
          <a:lstStyle/>
          <a:p>
            <a:pPr marL="114300" indent="0">
              <a:buNone/>
            </a:pPr>
            <a:endParaRPr lang="en-US" sz="2800" dirty="0" smtClean="0"/>
          </a:p>
          <a:p>
            <a:pPr marL="114300" indent="0">
              <a:buNone/>
            </a:pPr>
            <a:r>
              <a:rPr lang="en-US" sz="2350" b="1" dirty="0" smtClean="0"/>
              <a:t>Keep the client in the current level of care if:</a:t>
            </a:r>
          </a:p>
          <a:p>
            <a:pPr marL="571500" indent="-457200">
              <a:buFont typeface="+mj-lt"/>
              <a:buAutoNum type="arabicPeriod"/>
            </a:pPr>
            <a:endParaRPr lang="en-US" sz="2350" dirty="0"/>
          </a:p>
          <a:p>
            <a:pPr marL="571500" indent="-457200">
              <a:buFont typeface="+mj-lt"/>
              <a:buAutoNum type="arabicPeriod"/>
            </a:pPr>
            <a:r>
              <a:rPr lang="en-US" sz="2300" dirty="0" smtClean="0"/>
              <a:t>They are making progress but not yet achieved their goals</a:t>
            </a:r>
          </a:p>
          <a:p>
            <a:pPr marL="571500" indent="-457200">
              <a:buFont typeface="+mj-lt"/>
              <a:buAutoNum type="arabicPeriod"/>
            </a:pPr>
            <a:endParaRPr lang="en-US" sz="2300" dirty="0" smtClean="0"/>
          </a:p>
          <a:p>
            <a:pPr marL="571500" indent="-457200">
              <a:buFont typeface="+mj-lt"/>
              <a:buAutoNum type="arabicPeriod"/>
            </a:pPr>
            <a:r>
              <a:rPr lang="en-US" sz="2300" dirty="0" smtClean="0"/>
              <a:t>They are not yet making progress but has the capacity to resolve their problems, are actively working on goals, and continued treatment is necessary to reach their goals</a:t>
            </a:r>
          </a:p>
          <a:p>
            <a:pPr marL="571500" indent="-457200">
              <a:buFont typeface="+mj-lt"/>
              <a:buAutoNum type="arabicPeriod"/>
            </a:pPr>
            <a:endParaRPr lang="en-US" sz="2300" dirty="0" smtClean="0"/>
          </a:p>
          <a:p>
            <a:pPr marL="571500" indent="-457200">
              <a:buFont typeface="+mj-lt"/>
              <a:buAutoNum type="arabicPeriod"/>
            </a:pPr>
            <a:r>
              <a:rPr lang="en-US" sz="2300" dirty="0" smtClean="0"/>
              <a:t>New problems have been identified that can be treated at this level</a:t>
            </a:r>
          </a:p>
          <a:p>
            <a:pPr marL="571500" indent="-457200">
              <a:buFont typeface="+mj-lt"/>
              <a:buAutoNum type="arabicPeriod"/>
            </a:pPr>
            <a:endParaRPr lang="en-US" sz="2300" dirty="0"/>
          </a:p>
        </p:txBody>
      </p:sp>
    </p:spTree>
    <p:extLst>
      <p:ext uri="{BB962C8B-B14F-4D97-AF65-F5344CB8AC3E}">
        <p14:creationId xmlns:p14="http://schemas.microsoft.com/office/powerpoint/2010/main" val="144800978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Discharge and Transfer Criteria</a:t>
            </a:r>
            <a:endParaRPr lang="en-US" sz="4400" dirty="0"/>
          </a:p>
        </p:txBody>
      </p:sp>
      <p:sp>
        <p:nvSpPr>
          <p:cNvPr id="3" name="Content Placeholder 2"/>
          <p:cNvSpPr>
            <a:spLocks noGrp="1"/>
          </p:cNvSpPr>
          <p:nvPr>
            <p:ph idx="1"/>
          </p:nvPr>
        </p:nvSpPr>
        <p:spPr/>
        <p:txBody>
          <a:bodyPr>
            <a:normAutofit lnSpcReduction="10000"/>
          </a:bodyPr>
          <a:lstStyle/>
          <a:p>
            <a:pPr marL="114300" indent="0">
              <a:buNone/>
            </a:pPr>
            <a:r>
              <a:rPr lang="en-US" sz="2800" b="1" dirty="0" smtClean="0"/>
              <a:t>Consider transferring if one of these:</a:t>
            </a:r>
          </a:p>
          <a:p>
            <a:pPr marL="571500" indent="-457200">
              <a:buFont typeface="+mj-lt"/>
              <a:buAutoNum type="arabicPeriod"/>
            </a:pPr>
            <a:r>
              <a:rPr lang="en-US" dirty="0" smtClean="0"/>
              <a:t>They have achieved their goals and resolved the problem (transfer to a lower level of care)</a:t>
            </a:r>
          </a:p>
          <a:p>
            <a:pPr marL="571500" indent="-457200">
              <a:buFont typeface="+mj-lt"/>
              <a:buAutoNum type="arabicPeriod"/>
            </a:pPr>
            <a:endParaRPr lang="en-US" dirty="0" smtClean="0"/>
          </a:p>
          <a:p>
            <a:pPr marL="571500" indent="-457200">
              <a:buFont typeface="+mj-lt"/>
              <a:buAutoNum type="arabicPeriod"/>
            </a:pPr>
            <a:r>
              <a:rPr lang="en-US" dirty="0" smtClean="0"/>
              <a:t>They are unable to resolve the problem despite adjustments to the treatment plan (increase level of care)</a:t>
            </a:r>
          </a:p>
          <a:p>
            <a:pPr marL="571500" indent="-457200">
              <a:buFont typeface="+mj-lt"/>
              <a:buAutoNum type="arabicPeriod"/>
            </a:pPr>
            <a:endParaRPr lang="en-US" dirty="0" smtClean="0"/>
          </a:p>
          <a:p>
            <a:pPr marL="571500" indent="-457200">
              <a:buFont typeface="+mj-lt"/>
              <a:buAutoNum type="arabicPeriod"/>
            </a:pPr>
            <a:r>
              <a:rPr lang="en-US" dirty="0" smtClean="0"/>
              <a:t>They demonstrate a lack of capacity to resolve the problems (increase level of care)</a:t>
            </a:r>
          </a:p>
          <a:p>
            <a:pPr marL="571500" indent="-457200">
              <a:buFont typeface="+mj-lt"/>
              <a:buAutoNum type="arabicPeriod"/>
            </a:pPr>
            <a:endParaRPr lang="en-US" dirty="0" smtClean="0"/>
          </a:p>
          <a:p>
            <a:pPr marL="571500" indent="-457200">
              <a:buFont typeface="+mj-lt"/>
              <a:buAutoNum type="arabicPeriod"/>
            </a:pPr>
            <a:r>
              <a:rPr lang="en-US" dirty="0" smtClean="0"/>
              <a:t>If the problems get worse or more problems emerge that can’t be effectively treated at this level of care (increase level of care)</a:t>
            </a:r>
            <a:endParaRPr lang="en-US" dirty="0"/>
          </a:p>
        </p:txBody>
      </p:sp>
    </p:spTree>
    <p:extLst>
      <p:ext uri="{BB962C8B-B14F-4D97-AF65-F5344CB8AC3E}">
        <p14:creationId xmlns:p14="http://schemas.microsoft.com/office/powerpoint/2010/main" val="34226553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Additional training on ASAM</a:t>
            </a:r>
            <a:endParaRPr lang="en-US" sz="4400" dirty="0"/>
          </a:p>
        </p:txBody>
      </p:sp>
      <p:sp>
        <p:nvSpPr>
          <p:cNvPr id="3" name="Content Placeholder 2"/>
          <p:cNvSpPr>
            <a:spLocks noGrp="1"/>
          </p:cNvSpPr>
          <p:nvPr>
            <p:ph idx="1"/>
          </p:nvPr>
        </p:nvSpPr>
        <p:spPr/>
        <p:txBody>
          <a:bodyPr/>
          <a:lstStyle/>
          <a:p>
            <a:pPr marL="571500" indent="-457200">
              <a:buFont typeface="+mj-lt"/>
              <a:buAutoNum type="arabicPeriod"/>
            </a:pPr>
            <a:r>
              <a:rPr lang="en-US" sz="2800" dirty="0"/>
              <a:t>Multidimensional Assessment</a:t>
            </a:r>
          </a:p>
          <a:p>
            <a:pPr marL="571500" indent="-457200">
              <a:buFont typeface="+mj-lt"/>
              <a:buAutoNum type="arabicPeriod"/>
            </a:pPr>
            <a:r>
              <a:rPr lang="en-US" sz="2800" dirty="0"/>
              <a:t>From Assessment to Service Planning and Level of Care</a:t>
            </a:r>
          </a:p>
          <a:p>
            <a:endParaRPr lang="en-US" dirty="0" smtClean="0"/>
          </a:p>
          <a:p>
            <a:r>
              <a:rPr lang="en-US" dirty="0" smtClean="0"/>
              <a:t>Online trainings by the Change Company</a:t>
            </a:r>
          </a:p>
          <a:p>
            <a:r>
              <a:rPr lang="en-US" dirty="0" smtClean="0"/>
              <a:t>Dr. Mee Lee (developer of ASAM PPC)</a:t>
            </a:r>
          </a:p>
          <a:p>
            <a:r>
              <a:rPr lang="en-US" dirty="0" smtClean="0"/>
              <a:t>5 hours of CEU per e-learning course</a:t>
            </a:r>
          </a:p>
          <a:p>
            <a:r>
              <a:rPr lang="en-US" dirty="0" smtClean="0"/>
              <a:t>$25 per e-learning course</a:t>
            </a:r>
          </a:p>
          <a:p>
            <a:r>
              <a:rPr lang="en-US" dirty="0">
                <a:hlinkClick r:id="rId2"/>
              </a:rPr>
              <a:t>http://</a:t>
            </a:r>
            <a:r>
              <a:rPr lang="en-US" dirty="0" smtClean="0">
                <a:hlinkClick r:id="rId2"/>
              </a:rPr>
              <a:t>changecompanies.net/training_elearning.php</a:t>
            </a:r>
            <a:r>
              <a:rPr lang="en-US" dirty="0" smtClean="0"/>
              <a:t> </a:t>
            </a:r>
          </a:p>
          <a:p>
            <a:endParaRPr lang="en-US" dirty="0"/>
          </a:p>
          <a:p>
            <a:endParaRPr lang="en-US" dirty="0"/>
          </a:p>
        </p:txBody>
      </p:sp>
    </p:spTree>
    <p:extLst>
      <p:ext uri="{BB962C8B-B14F-4D97-AF65-F5344CB8AC3E}">
        <p14:creationId xmlns:p14="http://schemas.microsoft.com/office/powerpoint/2010/main" val="9980294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620000" cy="1630362"/>
          </a:xfrm>
        </p:spPr>
        <p:txBody>
          <a:bodyPr/>
          <a:lstStyle/>
          <a:p>
            <a:pPr algn="ctr"/>
            <a:r>
              <a:rPr lang="en-US" dirty="0" smtClean="0"/>
              <a:t>The “Crystal Ball” Method</a:t>
            </a:r>
            <a:endParaRPr lang="en-US" dirty="0"/>
          </a:p>
        </p:txBody>
      </p:sp>
      <p:pic>
        <p:nvPicPr>
          <p:cNvPr id="1026" name="Picture 2"/>
          <p:cNvPicPr>
            <a:picLocks noGrp="1" noChangeAspect="1" noChangeArrowheads="1"/>
          </p:cNvPicPr>
          <p:nvPr>
            <p:ph idx="1"/>
          </p:nvPr>
        </p:nvPicPr>
        <p:blipFill>
          <a:blip r:embed="rId4" cstate="print"/>
          <a:stretch>
            <a:fillRect/>
          </a:stretch>
        </p:blipFill>
        <p:spPr>
          <a:xfrm>
            <a:off x="2895600" y="2133600"/>
            <a:ext cx="2896725" cy="3068307"/>
          </a:xfrm>
        </p:spPr>
      </p:pic>
    </p:spTree>
  </p:cSld>
  <p:clrMapOvr>
    <a:masterClrMapping/>
  </p:clrMapOvr>
  <p:transition>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102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381000" y="762000"/>
            <a:ext cx="8534400" cy="4800600"/>
          </a:xfrm>
        </p:spPr>
        <p:txBody>
          <a:bodyPr>
            <a:normAutofit/>
          </a:bodyPr>
          <a:lstStyle/>
          <a:p>
            <a:pPr algn="ctr">
              <a:buNone/>
            </a:pPr>
            <a:r>
              <a:rPr lang="en-US" sz="6600" b="1" dirty="0" smtClean="0"/>
              <a:t>What questions do you have?</a:t>
            </a:r>
            <a:endParaRPr lang="en-US" sz="6600" b="1"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52800" y="3429000"/>
            <a:ext cx="2374559" cy="28194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620000" cy="1447800"/>
          </a:xfrm>
        </p:spPr>
        <p:txBody>
          <a:bodyPr>
            <a:normAutofit/>
          </a:bodyPr>
          <a:lstStyle/>
          <a:p>
            <a:pPr algn="ctr"/>
            <a:r>
              <a:rPr lang="en-US" dirty="0" smtClean="0"/>
              <a:t>“The Magic Eight-Ball” Method</a:t>
            </a:r>
            <a:endParaRPr lang="en-US" dirty="0"/>
          </a:p>
        </p:txBody>
      </p:sp>
      <p:pic>
        <p:nvPicPr>
          <p:cNvPr id="2050" name="Picture 2"/>
          <p:cNvPicPr>
            <a:picLocks noGrp="1" noChangeAspect="1" noChangeArrowheads="1"/>
          </p:cNvPicPr>
          <p:nvPr>
            <p:ph idx="1"/>
          </p:nvPr>
        </p:nvPicPr>
        <p:blipFill>
          <a:blip r:embed="rId4" cstate="print"/>
          <a:stretch>
            <a:fillRect/>
          </a:stretch>
        </p:blipFill>
        <p:spPr bwMode="auto">
          <a:xfrm>
            <a:off x="1524000" y="2034096"/>
            <a:ext cx="5505815" cy="3640255"/>
          </a:xfrm>
          <a:prstGeom prst="rect">
            <a:avLst/>
          </a:prstGeom>
          <a:noFill/>
          <a:ln w="9525">
            <a:noFill/>
            <a:miter lim="800000"/>
            <a:headEnd/>
            <a:tailEnd/>
          </a:ln>
          <a:effectLst/>
        </p:spPr>
      </p:pic>
    </p:spTree>
  </p:cSld>
  <p:clrMapOvr>
    <a:masterClrMapping/>
  </p:clrMapOvr>
  <p:transition>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Do we use different lenses to determine treatment?</a:t>
            </a:r>
            <a:endParaRPr lang="en-US" dirty="0"/>
          </a:p>
        </p:txBody>
      </p:sp>
      <p:sp>
        <p:nvSpPr>
          <p:cNvPr id="5" name="Content Placeholder 4"/>
          <p:cNvSpPr>
            <a:spLocks noGrp="1"/>
          </p:cNvSpPr>
          <p:nvPr>
            <p:ph idx="1"/>
          </p:nvPr>
        </p:nvSpPr>
        <p:spPr>
          <a:xfrm>
            <a:off x="457200" y="1981200"/>
            <a:ext cx="7620000" cy="4419600"/>
          </a:xfrm>
        </p:spPr>
        <p:txBody>
          <a:bodyPr/>
          <a:lstStyle/>
          <a:p>
            <a:pPr>
              <a:buNone/>
            </a:pPr>
            <a:r>
              <a:rPr lang="en-US" dirty="0" smtClean="0"/>
              <a:t>“This is what the judge court-ordered”</a:t>
            </a:r>
          </a:p>
          <a:p>
            <a:pPr>
              <a:buNone/>
            </a:pPr>
            <a:endParaRPr lang="en-US" dirty="0"/>
          </a:p>
          <a:p>
            <a:pPr>
              <a:buNone/>
            </a:pPr>
            <a:r>
              <a:rPr lang="en-US" dirty="0" smtClean="0"/>
              <a:t>“This is what we have available”</a:t>
            </a:r>
          </a:p>
          <a:p>
            <a:pPr>
              <a:buNone/>
            </a:pPr>
            <a:endParaRPr lang="en-US" dirty="0"/>
          </a:p>
          <a:p>
            <a:pPr>
              <a:buNone/>
            </a:pPr>
            <a:r>
              <a:rPr lang="en-US" dirty="0" smtClean="0"/>
              <a:t>“The client isn’t ready, so I’m not recommending anything”</a:t>
            </a:r>
            <a:endParaRPr lang="en-US" dirty="0" smtClean="0"/>
          </a:p>
          <a:p>
            <a:pPr>
              <a:buNone/>
            </a:pPr>
            <a:endParaRPr lang="en-US" dirty="0" smtClean="0"/>
          </a:p>
          <a:p>
            <a:pPr>
              <a:buNone/>
            </a:pPr>
            <a:r>
              <a:rPr lang="en-US" dirty="0" smtClean="0"/>
              <a:t>“</a:t>
            </a:r>
            <a:r>
              <a:rPr lang="en-US" dirty="0" smtClean="0"/>
              <a:t>I just went to this cool training and everyone has that issue</a:t>
            </a:r>
            <a:r>
              <a:rPr lang="en-US" dirty="0" smtClean="0"/>
              <a:t>”</a:t>
            </a:r>
          </a:p>
          <a:p>
            <a:pPr>
              <a:buNone/>
            </a:pPr>
            <a:endParaRPr lang="en-US" dirty="0"/>
          </a:p>
          <a:p>
            <a:pPr>
              <a:buNone/>
            </a:pPr>
            <a:r>
              <a:rPr lang="en-US" dirty="0" smtClean="0">
                <a:solidFill>
                  <a:schemeClr val="accent5"/>
                </a:solidFill>
              </a:rPr>
              <a:t>We all do the best we can… This tool can make our jobs a little easier!</a:t>
            </a:r>
            <a:endParaRPr lang="en-US" dirty="0" smtClean="0">
              <a:solidFill>
                <a:schemeClr val="accent5"/>
              </a:solidFill>
            </a:endParaRPr>
          </a:p>
          <a:p>
            <a:pPr>
              <a:buNone/>
            </a:pPr>
            <a:endParaRPr lang="en-US" dirty="0"/>
          </a:p>
        </p:txBody>
      </p:sp>
    </p:spTree>
    <p:extLst>
      <p:ext uri="{BB962C8B-B14F-4D97-AF65-F5344CB8AC3E}">
        <p14:creationId xmlns:p14="http://schemas.microsoft.com/office/powerpoint/2010/main" val="1799411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8" end="8"/>
                                            </p:txEl>
                                          </p:spTgt>
                                        </p:tgtEl>
                                        <p:attrNameLst>
                                          <p:attrName>style.visibility</p:attrName>
                                        </p:attrNameLst>
                                      </p:cBhvr>
                                      <p:to>
                                        <p:strVal val="visible"/>
                                      </p:to>
                                    </p:set>
                                    <p:anim calcmode="lin" valueType="num">
                                      <p:cBhvr additive="base">
                                        <p:cTn id="3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What are we going to cover?</a:t>
            </a:r>
            <a:endParaRPr lang="en-US" dirty="0"/>
          </a:p>
        </p:txBody>
      </p:sp>
      <p:sp>
        <p:nvSpPr>
          <p:cNvPr id="3" name="Content Placeholder 2"/>
          <p:cNvSpPr>
            <a:spLocks noGrp="1"/>
          </p:cNvSpPr>
          <p:nvPr>
            <p:ph idx="1"/>
          </p:nvPr>
        </p:nvSpPr>
        <p:spPr>
          <a:xfrm>
            <a:off x="457200" y="1752600"/>
            <a:ext cx="7467600" cy="4343400"/>
          </a:xfrm>
        </p:spPr>
        <p:txBody>
          <a:bodyPr>
            <a:normAutofit/>
          </a:bodyPr>
          <a:lstStyle/>
          <a:p>
            <a:r>
              <a:rPr lang="en-US" sz="2400" dirty="0" smtClean="0"/>
              <a:t>What is ASAM PPC-2R and the history of its development</a:t>
            </a:r>
          </a:p>
          <a:p>
            <a:endParaRPr lang="en-US" sz="2400" dirty="0" smtClean="0"/>
          </a:p>
          <a:p>
            <a:r>
              <a:rPr lang="en-US" sz="2400" dirty="0" smtClean="0"/>
              <a:t>How ASAM fits into your assessment process</a:t>
            </a:r>
          </a:p>
          <a:p>
            <a:pPr>
              <a:buNone/>
            </a:pPr>
            <a:endParaRPr lang="en-US" sz="2400" dirty="0" smtClean="0"/>
          </a:p>
          <a:p>
            <a:r>
              <a:rPr lang="en-US" sz="2400" dirty="0"/>
              <a:t>Levels of </a:t>
            </a:r>
            <a:r>
              <a:rPr lang="en-US" sz="2400" dirty="0" smtClean="0"/>
              <a:t>Care</a:t>
            </a:r>
          </a:p>
          <a:p>
            <a:endParaRPr lang="en-US" sz="2400" dirty="0"/>
          </a:p>
          <a:p>
            <a:r>
              <a:rPr lang="en-US" sz="2400" dirty="0" smtClean="0"/>
              <a:t>Dimensional </a:t>
            </a:r>
            <a:r>
              <a:rPr lang="en-US" sz="2400" dirty="0"/>
              <a:t>Criteria</a:t>
            </a:r>
          </a:p>
          <a:p>
            <a:endParaRPr lang="en-US" sz="2400" dirty="0" smtClean="0"/>
          </a:p>
          <a:p>
            <a:r>
              <a:rPr lang="en-US" sz="2400" dirty="0" smtClean="0"/>
              <a:t>Questions</a:t>
            </a:r>
            <a:endParaRPr lang="en-US" sz="2400" dirty="0" smtClean="0"/>
          </a:p>
          <a:p>
            <a:pPr>
              <a:buNone/>
            </a:pPr>
            <a:endParaRPr lang="en-US" dirty="0" smtClean="0"/>
          </a:p>
          <a:p>
            <a:pPr>
              <a:buNone/>
            </a:pPr>
            <a:endParaRPr lang="en-US" dirty="0" smtClean="0"/>
          </a:p>
          <a:p>
            <a:pPr>
              <a:buNone/>
            </a:pP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1600" y="3886200"/>
            <a:ext cx="2514600" cy="2514600"/>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ASAM PPC?</a:t>
            </a:r>
            <a:endParaRPr lang="en-US" dirty="0"/>
          </a:p>
        </p:txBody>
      </p:sp>
      <p:sp>
        <p:nvSpPr>
          <p:cNvPr id="3" name="Content Placeholder 2"/>
          <p:cNvSpPr>
            <a:spLocks noGrp="1"/>
          </p:cNvSpPr>
          <p:nvPr>
            <p:ph idx="1"/>
          </p:nvPr>
        </p:nvSpPr>
        <p:spPr/>
        <p:txBody>
          <a:bodyPr>
            <a:normAutofit/>
          </a:bodyPr>
          <a:lstStyle/>
          <a:p>
            <a:r>
              <a:rPr lang="en-US" sz="3200" b="1" dirty="0" smtClean="0"/>
              <a:t>The Patient Placement Criteria provide:</a:t>
            </a:r>
          </a:p>
          <a:p>
            <a:pPr lvl="1"/>
            <a:r>
              <a:rPr lang="en-US" sz="2800" dirty="0" smtClean="0"/>
              <a:t>A tool to use along with your </a:t>
            </a:r>
            <a:r>
              <a:rPr lang="en-US" sz="2800" u="sng" dirty="0" smtClean="0"/>
              <a:t>clinical judgment</a:t>
            </a:r>
          </a:p>
          <a:p>
            <a:pPr lvl="1"/>
            <a:r>
              <a:rPr lang="en-US" sz="2800" u="sng" dirty="0" smtClean="0"/>
              <a:t>Criteria</a:t>
            </a:r>
            <a:r>
              <a:rPr lang="en-US" sz="2800" dirty="0" smtClean="0"/>
              <a:t> for how bad the problem is and what the client needs</a:t>
            </a:r>
          </a:p>
          <a:p>
            <a:pPr lvl="1"/>
            <a:r>
              <a:rPr lang="en-US" sz="2800" dirty="0" smtClean="0"/>
              <a:t>A framework for determining who needs what </a:t>
            </a:r>
            <a:r>
              <a:rPr lang="en-US" sz="2800" u="sng" dirty="0" smtClean="0"/>
              <a:t>level of care</a:t>
            </a:r>
          </a:p>
          <a:p>
            <a:pPr lvl="1"/>
            <a:r>
              <a:rPr lang="en-US" sz="2800" u="sng" dirty="0" smtClean="0"/>
              <a:t>Standard</a:t>
            </a:r>
            <a:r>
              <a:rPr lang="en-US" sz="2800" dirty="0" smtClean="0"/>
              <a:t> descriptions of levels of care and who might need them</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10829</TotalTime>
  <Words>3550</Words>
  <Application>Microsoft Office PowerPoint</Application>
  <PresentationFormat>On-screen Show (4:3)</PresentationFormat>
  <Paragraphs>518</Paragraphs>
  <Slides>50</Slides>
  <Notes>16</Notes>
  <HiddenSlides>2</HiddenSlides>
  <MMClips>0</MMClips>
  <ScaleCrop>false</ScaleCrop>
  <HeadingPairs>
    <vt:vector size="4" baseType="variant">
      <vt:variant>
        <vt:lpstr>Theme</vt:lpstr>
      </vt:variant>
      <vt:variant>
        <vt:i4>1</vt:i4>
      </vt:variant>
      <vt:variant>
        <vt:lpstr>Slide Titles</vt:lpstr>
      </vt:variant>
      <vt:variant>
        <vt:i4>50</vt:i4>
      </vt:variant>
    </vt:vector>
  </HeadingPairs>
  <TitlesOfParts>
    <vt:vector size="51" baseType="lpstr">
      <vt:lpstr>Adjacency</vt:lpstr>
      <vt:lpstr>ASAM PPC-2R Patient Placement Criteria 101 </vt:lpstr>
      <vt:lpstr>Housekeeping</vt:lpstr>
      <vt:lpstr>Lynn Posze, MA, LPCC</vt:lpstr>
      <vt:lpstr>How do we as professionals working with addicted clients decide what type of treatment they need? </vt:lpstr>
      <vt:lpstr>The “Crystal Ball” Method</vt:lpstr>
      <vt:lpstr>“The Magic Eight-Ball” Method</vt:lpstr>
      <vt:lpstr>Do we use different lenses to determine treatment?</vt:lpstr>
      <vt:lpstr>What are we going to cover?</vt:lpstr>
      <vt:lpstr>What is ASAM PPC?</vt:lpstr>
      <vt:lpstr>Why adopt it in Kentucky?</vt:lpstr>
      <vt:lpstr>ASAM History</vt:lpstr>
      <vt:lpstr>ASAM History</vt:lpstr>
      <vt:lpstr>Complications-driven Treatment</vt:lpstr>
      <vt:lpstr>Program-driven Treatment </vt:lpstr>
      <vt:lpstr>Individualized, Clinically-driven Treatment </vt:lpstr>
      <vt:lpstr>Client-Directed, Outcome-Informed Treatment </vt:lpstr>
      <vt:lpstr>Client-Directed, Outcome Informed</vt:lpstr>
      <vt:lpstr>The Heart of Client-Directed Tx</vt:lpstr>
      <vt:lpstr> Continuum of levels of treatment care </vt:lpstr>
      <vt:lpstr>.05 Early Intervention</vt:lpstr>
      <vt:lpstr>Level I:  Outpatient Treatment</vt:lpstr>
      <vt:lpstr>Level II:  Intensive Outpatient/Partial Hospitalization </vt:lpstr>
      <vt:lpstr>Level III:  Residential/Inpatient Treatment</vt:lpstr>
      <vt:lpstr>Level IV:  Medically Managed Inpatient</vt:lpstr>
      <vt:lpstr>Medication Assisted Treatment</vt:lpstr>
      <vt:lpstr>Assessment</vt:lpstr>
      <vt:lpstr>Six Dimensions</vt:lpstr>
      <vt:lpstr>Rating Risk in the 6 Dimensions</vt:lpstr>
      <vt:lpstr>Use a risk rating chart</vt:lpstr>
      <vt:lpstr>How do the 6 Dimensions lead to a level of care?</vt:lpstr>
      <vt:lpstr>Dimension 1:  Acute Intoxication/Withdrawal Potential </vt:lpstr>
      <vt:lpstr>Matching assessment of severity of this dimension with level of care</vt:lpstr>
      <vt:lpstr>Dimension II:  Biomedical Conditions and Complications</vt:lpstr>
      <vt:lpstr>Matching assessment of severity of this dimension with level of care</vt:lpstr>
      <vt:lpstr>Dimension 3:  Emotional, Behavioral, or Cognitive Conditions and Complications</vt:lpstr>
      <vt:lpstr>Matching assessment of severity of this dimension with level of care</vt:lpstr>
      <vt:lpstr>Dimension 4:  Readiness to Change  </vt:lpstr>
      <vt:lpstr>Matching assessment of severity of this dimension with level of care</vt:lpstr>
      <vt:lpstr>Dimension 5:  Relapse, Continued Use or Continued Problem Potential</vt:lpstr>
      <vt:lpstr>Matching assessment of severity of this dimension with level of care</vt:lpstr>
      <vt:lpstr>Dimension 6:  Recovery/Living Environment</vt:lpstr>
      <vt:lpstr>Matching assessment of severity of this dimension with level of care</vt:lpstr>
      <vt:lpstr>Example:  Amy</vt:lpstr>
      <vt:lpstr>Amy’s Story</vt:lpstr>
      <vt:lpstr>Documenting ASAM</vt:lpstr>
      <vt:lpstr>When to use ASAM </vt:lpstr>
      <vt:lpstr>Continued Treatment Guidelines</vt:lpstr>
      <vt:lpstr>Discharge and Transfer Criteria</vt:lpstr>
      <vt:lpstr>Additional training on ASAM</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 of ASAM Criteria to TAP</dc:title>
  <dc:creator>David Gay</dc:creator>
  <cp:lastModifiedBy>Lynn Posze</cp:lastModifiedBy>
  <cp:revision>157</cp:revision>
  <cp:lastPrinted>2012-05-09T17:48:51Z</cp:lastPrinted>
  <dcterms:created xsi:type="dcterms:W3CDTF">2008-09-11T01:29:09Z</dcterms:created>
  <dcterms:modified xsi:type="dcterms:W3CDTF">2012-05-09T20:36:39Z</dcterms:modified>
</cp:coreProperties>
</file>