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heme/theme2.xml" ContentType="application/vnd.openxmlformats-officedocument.them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3.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4.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5.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6.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7.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8.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9.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0.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1.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2.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3.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14.xml" ContentType="application/vnd.openxmlformats-officedocument.presentationml.notesSlide+xml"/>
  <Override PartName="/ppt/tags/tag90.xml" ContentType="application/vnd.openxmlformats-officedocument.presentationml.tags+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307" r:id="rId3"/>
    <p:sldId id="311" r:id="rId4"/>
    <p:sldId id="308" r:id="rId5"/>
    <p:sldId id="310" r:id="rId6"/>
    <p:sldId id="309" r:id="rId7"/>
    <p:sldId id="303" r:id="rId8"/>
    <p:sldId id="312" r:id="rId9"/>
    <p:sldId id="329" r:id="rId10"/>
    <p:sldId id="259" r:id="rId11"/>
    <p:sldId id="260" r:id="rId12"/>
    <p:sldId id="261" r:id="rId13"/>
    <p:sldId id="315" r:id="rId14"/>
    <p:sldId id="316" r:id="rId15"/>
    <p:sldId id="317" r:id="rId16"/>
    <p:sldId id="320" r:id="rId17"/>
    <p:sldId id="322" r:id="rId18"/>
    <p:sldId id="323" r:id="rId19"/>
    <p:sldId id="324" r:id="rId20"/>
    <p:sldId id="325" r:id="rId21"/>
    <p:sldId id="326" r:id="rId22"/>
    <p:sldId id="327" r:id="rId23"/>
    <p:sldId id="282" r:id="rId24"/>
  </p:sldIdLst>
  <p:sldSz cx="12192000" cy="6858000"/>
  <p:notesSz cx="7023100" cy="93091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30AB2A-A85B-ACBB-31C7-DF342029280E}" name="Ryan, Kristy (BHDID/Frankfort)" initials="RK(" userId="S::Kristy.Ryan@ky.gov::9c84d33b-70f9-40ec-918c-4f094c7070f7" providerId="AD"/>
  <p188:author id="{40D151E2-47E9-12B2-1647-D85C4CEA8FB4}" name="Johnson, Claudia  (BHDID/Frankfort)" initials="JC(" userId="S::Claudia.Johnson@ky.gov::62d017e9-363e-4119-b4a3-5b133f12854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61308" autoAdjust="0"/>
  </p:normalViewPr>
  <p:slideViewPr>
    <p:cSldViewPr snapToGrid="0">
      <p:cViewPr varScale="1">
        <p:scale>
          <a:sx n="90" d="100"/>
          <a:sy n="90" d="100"/>
        </p:scale>
        <p:origin x="576" y="78"/>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p:scale>
          <a:sx n="100" d="100"/>
          <a:sy n="100" d="100"/>
        </p:scale>
        <p:origin x="2538" y="-15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2"/>
          </a:xfrm>
          <a:prstGeom prst="rect">
            <a:avLst/>
          </a:prstGeom>
        </p:spPr>
        <p:txBody>
          <a:bodyPr vert="horz" lIns="93312" tIns="46656" rIns="93312" bIns="46656"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12" tIns="46656" rIns="93312" bIns="46656" rtlCol="0"/>
          <a:lstStyle>
            <a:lvl1pPr algn="r">
              <a:defRPr sz="1200"/>
            </a:lvl1pPr>
          </a:lstStyle>
          <a:p>
            <a:fld id="{7193F61C-065E-4D48-9073-C3E2531C83BF}" type="datetimeFigureOut">
              <a:rPr lang="en-US" smtClean="0"/>
              <a:t>6/6/2023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2" tIns="46656" rIns="93312" bIns="46656" rtlCol="0" anchor="ctr"/>
          <a:lstStyle/>
          <a:p>
            <a:endParaRPr lang="en-US" dirty="0"/>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7071"/>
          </a:xfrm>
          <a:prstGeom prst="rect">
            <a:avLst/>
          </a:prstGeom>
        </p:spPr>
        <p:txBody>
          <a:bodyPr vert="horz" lIns="93312" tIns="46656" rIns="93312" bIns="4665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12" tIns="46656" rIns="93312" bIns="46656" rtlCol="0" anchor="b"/>
          <a:lstStyle>
            <a:lvl1pPr algn="r">
              <a:defRPr sz="1200"/>
            </a:lvl1pPr>
          </a:lstStyle>
          <a:p>
            <a:fld id="{9C1FC9E2-CF1E-41E6-9854-95AD8646CD0E}" type="slidenum">
              <a:rPr lang="en-US" smtClean="0"/>
              <a:t>‹#›</a:t>
            </a:fld>
            <a:endParaRPr lang="en-US" dirty="0"/>
          </a:p>
        </p:txBody>
      </p:sp>
    </p:spTree>
    <p:extLst>
      <p:ext uri="{BB962C8B-B14F-4D97-AF65-F5344CB8AC3E}">
        <p14:creationId xmlns:p14="http://schemas.microsoft.com/office/powerpoint/2010/main" val="3968182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a:t>
            </a:r>
            <a:r>
              <a:rPr lang="en-US" baseline="0" dirty="0"/>
              <a:t> the Division of Developmental and Intellectual Disabilities’ Orientation to Human Rights and Behavior Intervention Committees.  Thank you for your willingness to serve on one of these committees.  Your participation as a committee member helps to ensure that people receiving services through a Home</a:t>
            </a:r>
            <a:r>
              <a:rPr lang="en-US" dirty="0"/>
              <a:t> </a:t>
            </a:r>
            <a:r>
              <a:rPr lang="en-US" baseline="0" dirty="0"/>
              <a:t>and Community-Based Medicaid Waiver program are provided their right to due process when there are restrictions or behavior support plans suggested by the individual’s person-centered team.  This orientation primarily addresses the Supports for Community Living (SCL) and the Michelle P. Medicaid Waiver programs.</a:t>
            </a:r>
          </a:p>
          <a:p>
            <a:endParaRPr lang="en-US" baseline="0" dirty="0"/>
          </a:p>
          <a:p>
            <a:r>
              <a:rPr lang="en-US" baseline="0" dirty="0"/>
              <a:t>We encourage you to make notes as you move through the material.  </a:t>
            </a:r>
          </a:p>
          <a:p>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a:t>
            </a:fld>
            <a:endParaRPr lang="en-US" dirty="0"/>
          </a:p>
        </p:txBody>
      </p:sp>
    </p:spTree>
    <p:extLst>
      <p:ext uri="{BB962C8B-B14F-4D97-AF65-F5344CB8AC3E}">
        <p14:creationId xmlns:p14="http://schemas.microsoft.com/office/powerpoint/2010/main" val="4100350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18</a:t>
            </a:fld>
            <a:endParaRPr lang="en-US" dirty="0"/>
          </a:p>
        </p:txBody>
      </p:sp>
    </p:spTree>
    <p:extLst>
      <p:ext uri="{BB962C8B-B14F-4D97-AF65-F5344CB8AC3E}">
        <p14:creationId xmlns:p14="http://schemas.microsoft.com/office/powerpoint/2010/main" val="4243863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19</a:t>
            </a:fld>
            <a:endParaRPr lang="en-US" dirty="0"/>
          </a:p>
        </p:txBody>
      </p:sp>
    </p:spTree>
    <p:extLst>
      <p:ext uri="{BB962C8B-B14F-4D97-AF65-F5344CB8AC3E}">
        <p14:creationId xmlns:p14="http://schemas.microsoft.com/office/powerpoint/2010/main" val="4136698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20</a:t>
            </a:fld>
            <a:endParaRPr lang="en-US" dirty="0"/>
          </a:p>
        </p:txBody>
      </p:sp>
    </p:spTree>
    <p:extLst>
      <p:ext uri="{BB962C8B-B14F-4D97-AF65-F5344CB8AC3E}">
        <p14:creationId xmlns:p14="http://schemas.microsoft.com/office/powerpoint/2010/main" val="2548553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21</a:t>
            </a:fld>
            <a:endParaRPr lang="en-US" dirty="0"/>
          </a:p>
        </p:txBody>
      </p:sp>
    </p:spTree>
    <p:extLst>
      <p:ext uri="{BB962C8B-B14F-4D97-AF65-F5344CB8AC3E}">
        <p14:creationId xmlns:p14="http://schemas.microsoft.com/office/powerpoint/2010/main" val="3316317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22</a:t>
            </a:fld>
            <a:endParaRPr lang="en-US" dirty="0"/>
          </a:p>
        </p:txBody>
      </p:sp>
    </p:spTree>
    <p:extLst>
      <p:ext uri="{BB962C8B-B14F-4D97-AF65-F5344CB8AC3E}">
        <p14:creationId xmlns:p14="http://schemas.microsoft.com/office/powerpoint/2010/main" val="1229221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the DDID Orientation to Human Rights and Behavior Intervention Committees. There is a blank Certificate of Completion attached to this orientation. Please click on the paper clip icon at the bottom of the screen and print a copy for your records. You will need to fill in your name, the date of completion, and </a:t>
            </a:r>
            <a:r>
              <a:rPr lang="en-US" baseline="0" dirty="0"/>
              <a:t>show or give a copy of the </a:t>
            </a:r>
            <a:r>
              <a:rPr lang="en-US" dirty="0"/>
              <a:t>certificate</a:t>
            </a:r>
            <a:r>
              <a:rPr lang="en-US" baseline="0" dirty="0"/>
              <a:t> to your local HRC or BIC facilitator.</a:t>
            </a:r>
          </a:p>
          <a:p>
            <a:endParaRPr lang="en-US" dirty="0"/>
          </a:p>
          <a:p>
            <a:r>
              <a:rPr lang="en-US" dirty="0"/>
              <a:t>There is also a HRC/BIC page</a:t>
            </a:r>
            <a:r>
              <a:rPr lang="en-US" baseline="0" dirty="0"/>
              <a:t> on the DBHDID website. The link is on the slide. </a:t>
            </a:r>
            <a:r>
              <a:rPr lang="en-US" dirty="0"/>
              <a:t>P</a:t>
            </a:r>
            <a:r>
              <a:rPr lang="en-US" baseline="0" dirty="0"/>
              <a:t>lease click on the link to access the following resources:</a:t>
            </a:r>
          </a:p>
          <a:p>
            <a:endParaRPr lang="en-US" baseline="0" dirty="0"/>
          </a:p>
          <a:p>
            <a:pPr marL="228600" indent="-228600">
              <a:buAutoNum type="arabicPeriod"/>
            </a:pPr>
            <a:r>
              <a:rPr lang="en-US" baseline="0" dirty="0"/>
              <a:t>Orientation to Human Rights and Behavior Intervention Committees (HRC/BIC)</a:t>
            </a:r>
          </a:p>
          <a:p>
            <a:pPr marL="228600" indent="-228600">
              <a:buAutoNum type="arabicPeriod"/>
            </a:pPr>
            <a:r>
              <a:rPr lang="en-US" baseline="0" dirty="0"/>
              <a:t>HRC/BIC local contact information</a:t>
            </a:r>
          </a:p>
          <a:p>
            <a:pPr marL="228600" indent="-228600">
              <a:buAutoNum type="arabicPeriod"/>
            </a:pPr>
            <a:r>
              <a:rPr lang="en-US" baseline="0" dirty="0"/>
              <a:t>Submit an HRC/BIC Question</a:t>
            </a:r>
          </a:p>
          <a:p>
            <a:pPr marL="228600" indent="-228600">
              <a:buAutoNum type="arabicPeriod"/>
            </a:pPr>
            <a:r>
              <a:rPr lang="en-US" baseline="0" dirty="0"/>
              <a:t>HRC/BIC Questions and Answers</a:t>
            </a:r>
          </a:p>
          <a:p>
            <a:pPr marL="228600" indent="-228600">
              <a:buAutoNum type="arabicPeriod"/>
            </a:pPr>
            <a:endParaRPr lang="en-US" baseline="0" dirty="0"/>
          </a:p>
          <a:p>
            <a:pPr marL="0" indent="0">
              <a:buNone/>
            </a:pPr>
            <a:r>
              <a:rPr lang="en-US" baseline="0" dirty="0"/>
              <a:t>Each link has a description of the resource available. Please email cheryl.bogarty@ky.gov if you need technical assistance.</a:t>
            </a:r>
          </a:p>
          <a:p>
            <a:endParaRPr lang="en-US" baseline="0" dirty="0"/>
          </a:p>
          <a:p>
            <a:r>
              <a:rPr lang="en-US" baseline="0" dirty="0"/>
              <a:t>Thank you for your time and your willingness to serve on a Human Rights Committee or a Behavior Intervention Committee.</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23</a:t>
            </a:fld>
            <a:endParaRPr lang="en-US" dirty="0"/>
          </a:p>
        </p:txBody>
      </p:sp>
    </p:spTree>
    <p:extLst>
      <p:ext uri="{BB962C8B-B14F-4D97-AF65-F5344CB8AC3E}">
        <p14:creationId xmlns:p14="http://schemas.microsoft.com/office/powerpoint/2010/main" val="729980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agreed to serve on a Committee but you may be wondering what exactly that committee does.  We will start by discussing the Human Rights Committee, or HRC for short. </a:t>
            </a:r>
          </a:p>
          <a:p>
            <a:endParaRPr lang="en-US" dirty="0"/>
          </a:p>
          <a:p>
            <a:r>
              <a:rPr lang="en-US" dirty="0"/>
              <a:t>The HRC is an</a:t>
            </a:r>
            <a:r>
              <a:rPr lang="en-US" baseline="0" dirty="0"/>
              <a:t> independent advisory group to person-centered teams and provider agencies who are proposing that a person’s rights be restricted.  The HRC ensures the Medicaid waiver participant’s rights are respected and protected through due process.  The Committee serves as a checks and balance to ensure a Person-Centered Team has considered all options before </a:t>
            </a:r>
            <a:r>
              <a:rPr lang="en-US" b="1" baseline="0" dirty="0"/>
              <a:t>recommending a modification (restriction)</a:t>
            </a:r>
            <a:r>
              <a:rPr lang="en-US" baseline="0" dirty="0"/>
              <a:t> of a waiver participant’s rights.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10</a:t>
            </a:fld>
            <a:endParaRPr lang="en-US" dirty="0"/>
          </a:p>
        </p:txBody>
      </p:sp>
    </p:spTree>
    <p:extLst>
      <p:ext uri="{BB962C8B-B14F-4D97-AF65-F5344CB8AC3E}">
        <p14:creationId xmlns:p14="http://schemas.microsoft.com/office/powerpoint/2010/main" val="3985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membership of the HRC is generally specified in a Medicaid Waiver</a:t>
            </a:r>
            <a:r>
              <a:rPr lang="en-US" baseline="0" dirty="0"/>
              <a:t> program’s regulation or policy manual.  Each HRC should have members representing the following:</a:t>
            </a:r>
          </a:p>
          <a:p>
            <a:endParaRPr lang="en-US" baseline="0" dirty="0"/>
          </a:p>
          <a:p>
            <a:pPr marL="171450" indent="-171450">
              <a:buFont typeface="Arial" panose="020B0604020202020204" pitchFamily="34" charset="0"/>
              <a:buChar char="•"/>
            </a:pPr>
            <a:r>
              <a:rPr lang="en-US" dirty="0"/>
              <a:t>Self advocates.</a:t>
            </a:r>
            <a:r>
              <a:rPr lang="en-US" baseline="0" dirty="0"/>
              <a:t>  These are individuals who have an intellectual or other developmental disability.</a:t>
            </a:r>
          </a:p>
          <a:p>
            <a:pPr marL="171450" indent="-171450">
              <a:buFont typeface="Arial" panose="020B0604020202020204" pitchFamily="34" charset="0"/>
              <a:buChar char="•"/>
            </a:pPr>
            <a:r>
              <a:rPr lang="en-US" baseline="0" dirty="0"/>
              <a:t>Community members who have experience in human rights issues or experience in the field of intellectual/developmental disabilities.</a:t>
            </a:r>
          </a:p>
          <a:p>
            <a:pPr marL="171450" indent="-171450">
              <a:buFont typeface="Arial" panose="020B0604020202020204" pitchFamily="34" charset="0"/>
              <a:buChar char="•"/>
            </a:pPr>
            <a:r>
              <a:rPr lang="en-US" baseline="0" dirty="0"/>
              <a:t>Family members or guardians of a person (participant) who receives services and supports through a Medicaid Waiver program.</a:t>
            </a:r>
          </a:p>
          <a:p>
            <a:pPr marL="171450" indent="-171450">
              <a:buFont typeface="Arial" panose="020B0604020202020204" pitchFamily="34" charset="0"/>
              <a:buChar char="•"/>
            </a:pPr>
            <a:r>
              <a:rPr lang="en-US" baseline="0" dirty="0"/>
              <a:t>Professionals from the medical community as well as other professionals who have experience in the field of intellectual/developmental disabilities.</a:t>
            </a:r>
          </a:p>
          <a:p>
            <a:pPr marL="171450" indent="-171450">
              <a:buFont typeface="Arial" panose="020B0604020202020204" pitchFamily="34" charset="0"/>
              <a:buChar char="•"/>
            </a:pPr>
            <a:r>
              <a:rPr lang="en-US" baseline="0" dirty="0"/>
              <a:t>Medicaid Waiver service provider agencies who have been certified by the Kentucky Department for Medicaid Services to provide specific services for which they receive compensation.</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11</a:t>
            </a:fld>
            <a:endParaRPr lang="en-US" dirty="0"/>
          </a:p>
        </p:txBody>
      </p:sp>
    </p:spTree>
    <p:extLst>
      <p:ext uri="{BB962C8B-B14F-4D97-AF65-F5344CB8AC3E}">
        <p14:creationId xmlns:p14="http://schemas.microsoft.com/office/powerpoint/2010/main" val="2838377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12</a:t>
            </a:fld>
            <a:endParaRPr lang="en-US" dirty="0"/>
          </a:p>
        </p:txBody>
      </p:sp>
    </p:spTree>
    <p:extLst>
      <p:ext uri="{BB962C8B-B14F-4D97-AF65-F5344CB8AC3E}">
        <p14:creationId xmlns:p14="http://schemas.microsoft.com/office/powerpoint/2010/main" val="2469531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13</a:t>
            </a:fld>
            <a:endParaRPr lang="en-US" dirty="0"/>
          </a:p>
        </p:txBody>
      </p:sp>
    </p:spTree>
    <p:extLst>
      <p:ext uri="{BB962C8B-B14F-4D97-AF65-F5344CB8AC3E}">
        <p14:creationId xmlns:p14="http://schemas.microsoft.com/office/powerpoint/2010/main" val="354437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14</a:t>
            </a:fld>
            <a:endParaRPr lang="en-US" dirty="0"/>
          </a:p>
        </p:txBody>
      </p:sp>
    </p:spTree>
    <p:extLst>
      <p:ext uri="{BB962C8B-B14F-4D97-AF65-F5344CB8AC3E}">
        <p14:creationId xmlns:p14="http://schemas.microsoft.com/office/powerpoint/2010/main" val="3046398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HRCs are required to meet on a routine, scheduled basis.  They must meet at least quarterly, or every 3</a:t>
            </a:r>
            <a:r>
              <a:rPr lang="en-US" baseline="0" dirty="0"/>
              <a:t> months, to make sure that the rights of participants enrolled in a waiver program are being respected and protected through due process.</a:t>
            </a:r>
          </a:p>
          <a:p>
            <a:endParaRPr lang="en-US" baseline="0" dirty="0"/>
          </a:p>
          <a:p>
            <a:r>
              <a:rPr lang="en-US" baseline="0" dirty="0"/>
              <a:t>In order to conduct business, the HRC must have a quorum.  Each HRC should have procedures in place that meet regulation requirements in what constitutes a quorum to conduct business.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15</a:t>
            </a:fld>
            <a:endParaRPr lang="en-US" dirty="0"/>
          </a:p>
        </p:txBody>
      </p:sp>
    </p:spTree>
    <p:extLst>
      <p:ext uri="{BB962C8B-B14F-4D97-AF65-F5344CB8AC3E}">
        <p14:creationId xmlns:p14="http://schemas.microsoft.com/office/powerpoint/2010/main" val="1052289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agreed to serve on a Committee but you may be wondering what exactly that committee does.  We will start by discussing the Human Rights Committee, or HRC for short. </a:t>
            </a:r>
          </a:p>
          <a:p>
            <a:endParaRPr lang="en-US" dirty="0"/>
          </a:p>
          <a:p>
            <a:r>
              <a:rPr lang="en-US" dirty="0"/>
              <a:t>The HRC is an</a:t>
            </a:r>
            <a:r>
              <a:rPr lang="en-US" baseline="0" dirty="0"/>
              <a:t> independent advisory group to person-centered teams and provider agencies who are proposing that a person’s rights be restricted.  The HRC ensures the Medicaid waiver participant’s rights are respected and protected through due process.  The Committee serves as a checks and balance to ensure a Person-Centered Team has considered all options before </a:t>
            </a:r>
            <a:r>
              <a:rPr lang="en-US" b="1" baseline="0" dirty="0"/>
              <a:t>recommending a modification (restriction)</a:t>
            </a:r>
            <a:r>
              <a:rPr lang="en-US" baseline="0" dirty="0"/>
              <a:t> of a waiver participant’s rights.</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16</a:t>
            </a:fld>
            <a:endParaRPr lang="en-US" dirty="0"/>
          </a:p>
        </p:txBody>
      </p:sp>
    </p:spTree>
    <p:extLst>
      <p:ext uri="{BB962C8B-B14F-4D97-AF65-F5344CB8AC3E}">
        <p14:creationId xmlns:p14="http://schemas.microsoft.com/office/powerpoint/2010/main" val="2656266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membership of the HRC is generally specified in a Medicaid Waiver</a:t>
            </a:r>
            <a:r>
              <a:rPr lang="en-US" baseline="0" dirty="0"/>
              <a:t> program’s regulation or policy manual.  Each HRC should have members representing the following:</a:t>
            </a:r>
          </a:p>
          <a:p>
            <a:endParaRPr lang="en-US" baseline="0" dirty="0"/>
          </a:p>
          <a:p>
            <a:pPr marL="171450" indent="-171450">
              <a:buFont typeface="Arial" panose="020B0604020202020204" pitchFamily="34" charset="0"/>
              <a:buChar char="•"/>
            </a:pPr>
            <a:r>
              <a:rPr lang="en-US" dirty="0"/>
              <a:t>Self advocates.</a:t>
            </a:r>
            <a:r>
              <a:rPr lang="en-US" baseline="0" dirty="0"/>
              <a:t>  These are individuals who have an intellectual or other developmental disability.</a:t>
            </a:r>
          </a:p>
          <a:p>
            <a:pPr marL="171450" indent="-171450">
              <a:buFont typeface="Arial" panose="020B0604020202020204" pitchFamily="34" charset="0"/>
              <a:buChar char="•"/>
            </a:pPr>
            <a:r>
              <a:rPr lang="en-US" baseline="0" dirty="0"/>
              <a:t>Community members who have experience in human rights issues or experience in the field of intellectual/developmental disabilities.</a:t>
            </a:r>
          </a:p>
          <a:p>
            <a:pPr marL="171450" indent="-171450">
              <a:buFont typeface="Arial" panose="020B0604020202020204" pitchFamily="34" charset="0"/>
              <a:buChar char="•"/>
            </a:pPr>
            <a:r>
              <a:rPr lang="en-US" baseline="0" dirty="0"/>
              <a:t>Family members or guardians of a person (participant) who receives services and supports through a Medicaid Waiver program.</a:t>
            </a:r>
          </a:p>
          <a:p>
            <a:pPr marL="171450" indent="-171450">
              <a:buFont typeface="Arial" panose="020B0604020202020204" pitchFamily="34" charset="0"/>
              <a:buChar char="•"/>
            </a:pPr>
            <a:r>
              <a:rPr lang="en-US" baseline="0" dirty="0"/>
              <a:t>Professionals from the medical community as well as other professionals who have experience in the field of intellectual/developmental disabilities.</a:t>
            </a:r>
          </a:p>
          <a:p>
            <a:pPr marL="171450" indent="-171450">
              <a:buFont typeface="Arial" panose="020B0604020202020204" pitchFamily="34" charset="0"/>
              <a:buChar char="•"/>
            </a:pPr>
            <a:r>
              <a:rPr lang="en-US" baseline="0" dirty="0"/>
              <a:t>Medicaid Waiver service provider agencies who have been certified by the Kentucky Department for Medicaid Services to provide specific services for which they receive compensation.</a:t>
            </a:r>
            <a:endParaRPr lang="en-US" dirty="0"/>
          </a:p>
        </p:txBody>
      </p:sp>
      <p:sp>
        <p:nvSpPr>
          <p:cNvPr id="4" name="Slide Number Placeholder 3"/>
          <p:cNvSpPr>
            <a:spLocks noGrp="1"/>
          </p:cNvSpPr>
          <p:nvPr>
            <p:ph type="sldNum" sz="quarter" idx="10"/>
          </p:nvPr>
        </p:nvSpPr>
        <p:spPr/>
        <p:txBody>
          <a:bodyPr/>
          <a:lstStyle/>
          <a:p>
            <a:fld id="{9C1FC9E2-CF1E-41E6-9854-95AD8646CD0E}" type="slidenum">
              <a:rPr lang="en-US" smtClean="0"/>
              <a:t>17</a:t>
            </a:fld>
            <a:endParaRPr lang="en-US" dirty="0"/>
          </a:p>
        </p:txBody>
      </p:sp>
    </p:spTree>
    <p:extLst>
      <p:ext uri="{BB962C8B-B14F-4D97-AF65-F5344CB8AC3E}">
        <p14:creationId xmlns:p14="http://schemas.microsoft.com/office/powerpoint/2010/main" val="48152200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slideMaster" Target="../slideMasters/slideMaster1.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tags" Target="../tags/tag2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Master" Target="../slideMasters/slideMaster1.xml"/><Relationship Id="rId5" Type="http://schemas.openxmlformats.org/officeDocument/2006/relationships/tags" Target="../tags/tag34.xml"/><Relationship Id="rId4" Type="http://schemas.openxmlformats.org/officeDocument/2006/relationships/tags" Target="../tags/tag3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Master" Target="../slideMasters/slideMaster1.xml"/><Relationship Id="rId4" Type="http://schemas.openxmlformats.org/officeDocument/2006/relationships/tags" Target="../tags/tag44.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custDataLst>
              <p:tags r:id="rId1"/>
            </p:custDataLst>
          </p:nvPr>
        </p:nvGrpSpPr>
        <p:grpSpPr>
          <a:xfrm>
            <a:off x="0" y="-8467"/>
            <a:ext cx="12192000" cy="6866467"/>
            <a:chOff x="0" y="-8467"/>
            <a:chExt cx="12192000" cy="6866467"/>
          </a:xfrm>
        </p:grpSpPr>
        <p:sp>
          <p:nvSpPr>
            <p:cNvPr id="15" name="Freeform 14"/>
            <p:cNvSpPr/>
            <p:nvPr>
              <p:custDataLst>
                <p:tags r:id="rId7"/>
              </p:custData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custDataLst>
                <p:tags r:id="rId8"/>
              </p:custData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2" name="Rectangle 25"/>
            <p:cNvSpPr/>
            <p:nvPr>
              <p:custDataLst>
                <p:tags r:id="rId9"/>
              </p:custData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3" name="Isosceles Triangle 22"/>
            <p:cNvSpPr/>
            <p:nvPr>
              <p:custDataLst>
                <p:tags r:id="rId10"/>
              </p:custData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4" name="Rectangle 27"/>
            <p:cNvSpPr/>
            <p:nvPr>
              <p:custDataLst>
                <p:tags r:id="rId11"/>
              </p:custData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8"/>
            <p:cNvSpPr/>
            <p:nvPr>
              <p:custDataLst>
                <p:tags r:id="rId12"/>
              </p:custData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6" name="Rectangle 29"/>
            <p:cNvSpPr/>
            <p:nvPr>
              <p:custDataLst>
                <p:tags r:id="rId13"/>
              </p:custData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Isosceles Triangle 26"/>
            <p:cNvSpPr/>
            <p:nvPr>
              <p:custDataLst>
                <p:tags r:id="rId14"/>
              </p:custData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grpSp>
      <p:sp>
        <p:nvSpPr>
          <p:cNvPr id="2" name="Title 1"/>
          <p:cNvSpPr>
            <a:spLocks noGrp="1"/>
          </p:cNvSpPr>
          <p:nvPr>
            <p:ph type="ctrTitle"/>
            <p:custDataLst>
              <p:tags r:id="rId2"/>
            </p:custDataLst>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custDataLst>
              <p:tags r:id="rId3"/>
            </p:custDataLst>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custDataLst>
              <p:tags r:id="rId4"/>
            </p:custDataLst>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custDataLst>
              <p:tags r:id="rId5"/>
            </p:custDataLst>
          </p:nvPr>
        </p:nvSpPr>
        <p:spPr/>
        <p:txBody>
          <a:bodyPr/>
          <a:lstStyle/>
          <a:p>
            <a:endParaRPr lang="en-US" dirty="0"/>
          </a:p>
        </p:txBody>
      </p:sp>
      <p:sp>
        <p:nvSpPr>
          <p:cNvPr id="6" name="Slide Number Placeholder 5"/>
          <p:cNvSpPr>
            <a:spLocks noGrp="1"/>
          </p:cNvSpPr>
          <p:nvPr>
            <p:ph type="sldNum" sz="quarter" idx="12"/>
            <p:custDataLst>
              <p:tags r:id="rId6"/>
            </p:custDataLst>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custDataLst>
              <p:tags r:id="rId3"/>
            </p:custDataLst>
          </p:nvPr>
        </p:nvSpPr>
        <p:spPr/>
        <p:txBody>
          <a:bodyPr/>
          <a:lstStyle/>
          <a:p>
            <a:fld id="{42A54C80-263E-416B-A8E0-580EDEADCBDC}" type="datetimeFigureOut">
              <a:rPr lang="en-US" dirty="0"/>
              <a:t>6/6/2023</a:t>
            </a:fld>
            <a:endParaRPr lang="en-US" dirty="0"/>
          </a:p>
        </p:txBody>
      </p:sp>
      <p:sp>
        <p:nvSpPr>
          <p:cNvPr id="5" name="Footer Placeholder 4"/>
          <p:cNvSpPr>
            <a:spLocks noGrp="1"/>
          </p:cNvSpPr>
          <p:nvPr>
            <p:ph type="ftr" sz="quarter" idx="11"/>
            <p:custDataLst>
              <p:tags r:id="rId4"/>
            </p:custDataLst>
          </p:nvPr>
        </p:nvSpPr>
        <p:spPr/>
        <p:txBody>
          <a:bodyPr/>
          <a:lstStyle/>
          <a:p>
            <a:endParaRPr lang="en-US" dirty="0"/>
          </a:p>
        </p:txBody>
      </p:sp>
      <p:sp>
        <p:nvSpPr>
          <p:cNvPr id="6" name="Slide Number Placeholder 5"/>
          <p:cNvSpPr>
            <a:spLocks noGrp="1"/>
          </p:cNvSpPr>
          <p:nvPr>
            <p:ph type="sldNum" sz="quarter" idx="12"/>
            <p:custDataLst>
              <p:tags r:id="rId5"/>
            </p:custDataLst>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custDataLst>
              <p:tags r:id="rId4"/>
            </p:custDataLst>
          </p:nvPr>
        </p:nvSpPr>
        <p:spPr/>
        <p:txBody>
          <a:bodyPr/>
          <a:lstStyle/>
          <a:p>
            <a:fld id="{42A54C80-263E-416B-A8E0-580EDEADCBDC}" type="datetimeFigureOut">
              <a:rPr lang="en-US" dirty="0"/>
              <a:t>6/6/2023</a:t>
            </a:fld>
            <a:endParaRPr lang="en-US" dirty="0"/>
          </a:p>
        </p:txBody>
      </p:sp>
      <p:sp>
        <p:nvSpPr>
          <p:cNvPr id="6" name="Footer Placeholder 5"/>
          <p:cNvSpPr>
            <a:spLocks noGrp="1"/>
          </p:cNvSpPr>
          <p:nvPr>
            <p:ph type="ftr" sz="quarter" idx="11"/>
            <p:custDataLst>
              <p:tags r:id="rId5"/>
            </p:custDataLst>
          </p:nvPr>
        </p:nvSpPr>
        <p:spPr/>
        <p:txBody>
          <a:bodyPr/>
          <a:lstStyle/>
          <a:p>
            <a:endParaRPr lang="en-US" dirty="0"/>
          </a:p>
        </p:txBody>
      </p:sp>
      <p:sp>
        <p:nvSpPr>
          <p:cNvPr id="7" name="Slide Number Placeholder 6"/>
          <p:cNvSpPr>
            <a:spLocks noGrp="1"/>
          </p:cNvSpPr>
          <p:nvPr>
            <p:ph type="sldNum" sz="quarter" idx="12"/>
            <p:custDataLst>
              <p:tags r:id="rId6"/>
            </p:custDataLst>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B61BEF0D-F0BB-DE4B-95CE-6DB70DBA9567}" type="datetimeFigureOut">
              <a:rPr lang="en-US" dirty="0"/>
              <a:pPr/>
              <a:t>6/6/2023</a:t>
            </a:fld>
            <a:endParaRPr lang="en-US" dirty="0"/>
          </a:p>
        </p:txBody>
      </p:sp>
      <p:sp>
        <p:nvSpPr>
          <p:cNvPr id="4" name="Footer Placeholder 3"/>
          <p:cNvSpPr>
            <a:spLocks noGrp="1"/>
          </p:cNvSpPr>
          <p:nvPr>
            <p:ph type="ftr" sz="quarter" idx="11"/>
            <p:custDataLst>
              <p:tags r:id="rId3"/>
            </p:custDataLst>
          </p:nvPr>
        </p:nvSpPr>
        <p:spPr/>
        <p:txBody>
          <a:bodyPr/>
          <a:lstStyle/>
          <a:p>
            <a:endParaRPr lang="en-US" dirty="0"/>
          </a:p>
        </p:txBody>
      </p:sp>
      <p:sp>
        <p:nvSpPr>
          <p:cNvPr id="5" name="Slide Number Placeholder 4"/>
          <p:cNvSpPr>
            <a:spLocks noGrp="1"/>
          </p:cNvSpPr>
          <p:nvPr>
            <p:ph type="sldNum" sz="quarter" idx="12"/>
            <p:custDataLst>
              <p:tags r:id="rId4"/>
            </p:custDataLst>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p>
            <a:fld id="{B61BEF0D-F0BB-DE4B-95CE-6DB70DBA9567}" type="datetimeFigureOut">
              <a:rPr lang="en-US" dirty="0"/>
              <a:pPr/>
              <a:t>6/6/2023</a:t>
            </a:fld>
            <a:endParaRPr lang="en-US" dirty="0"/>
          </a:p>
        </p:txBody>
      </p:sp>
      <p:sp>
        <p:nvSpPr>
          <p:cNvPr id="3" name="Footer Placeholder 2"/>
          <p:cNvSpPr>
            <a:spLocks noGrp="1"/>
          </p:cNvSpPr>
          <p:nvPr>
            <p:ph type="ftr" sz="quarter" idx="11"/>
            <p:custDataLst>
              <p:tags r:id="rId2"/>
            </p:custDataLst>
          </p:nvPr>
        </p:nvSpPr>
        <p:spPr/>
        <p:txBody>
          <a:bodyPr/>
          <a:lstStyle/>
          <a:p>
            <a:endParaRPr lang="en-US" dirty="0"/>
          </a:p>
        </p:txBody>
      </p:sp>
      <p:sp>
        <p:nvSpPr>
          <p:cNvPr id="4" name="Slide Number Placeholder 3"/>
          <p:cNvSpPr>
            <a:spLocks noGrp="1"/>
          </p:cNvSpPr>
          <p:nvPr>
            <p:ph type="sldNum" sz="quarter" idx="12"/>
            <p:custDataLst>
              <p:tags r:id="rId3"/>
            </p:custDataLst>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6/6/2023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26" Type="http://schemas.openxmlformats.org/officeDocument/2006/relationships/tags" Target="../tags/tag10.xml"/><Relationship Id="rId3" Type="http://schemas.openxmlformats.org/officeDocument/2006/relationships/slideLayout" Target="../slideLayouts/slideLayout3.xml"/><Relationship Id="rId21"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5" Type="http://schemas.openxmlformats.org/officeDocument/2006/relationships/tags" Target="../tags/tag9.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4.xml"/><Relationship Id="rId29" Type="http://schemas.openxmlformats.org/officeDocument/2006/relationships/tags" Target="../tags/tag1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7.xml"/><Relationship Id="rId28" Type="http://schemas.openxmlformats.org/officeDocument/2006/relationships/tags" Target="../tags/tag12.xml"/><Relationship Id="rId10" Type="http://schemas.openxmlformats.org/officeDocument/2006/relationships/slideLayout" Target="../slideLayouts/slideLayout10.xml"/><Relationship Id="rId19" Type="http://schemas.openxmlformats.org/officeDocument/2006/relationships/tags" Target="../tags/tag3.xml"/><Relationship Id="rId31" Type="http://schemas.openxmlformats.org/officeDocument/2006/relationships/tags" Target="../tags/tag1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6.xml"/><Relationship Id="rId27" Type="http://schemas.openxmlformats.org/officeDocument/2006/relationships/tags" Target="../tags/tag11.xml"/><Relationship Id="rId30" Type="http://schemas.openxmlformats.org/officeDocument/2006/relationships/tags" Target="../tags/tag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custDataLst>
              <p:tags r:id="rId18"/>
            </p:custDataLst>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custDataLst>
                <p:tags r:id="rId24"/>
              </p:custData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3" name="Rectangle 25"/>
            <p:cNvSpPr/>
            <p:nvPr>
              <p:custDataLst>
                <p:tags r:id="rId25"/>
              </p:custData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4" name="Isosceles Triangle 23"/>
            <p:cNvSpPr/>
            <p:nvPr>
              <p:custDataLst>
                <p:tags r:id="rId26"/>
              </p:custData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7"/>
            <p:cNvSpPr/>
            <p:nvPr>
              <p:custDataLst>
                <p:tags r:id="rId27"/>
              </p:custData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6" name="Rectangle 28"/>
            <p:cNvSpPr/>
            <p:nvPr>
              <p:custDataLst>
                <p:tags r:id="rId28"/>
              </p:custData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9"/>
            <p:cNvSpPr/>
            <p:nvPr>
              <p:custDataLst>
                <p:tags r:id="rId29"/>
              </p:custData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8" name="Isosceles Triangle 27"/>
            <p:cNvSpPr/>
            <p:nvPr>
              <p:custDataLst>
                <p:tags r:id="rId30"/>
              </p:custData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9" name="Isosceles Triangle 18"/>
            <p:cNvSpPr/>
            <p:nvPr>
              <p:custDataLst>
                <p:tags r:id="rId31"/>
              </p:custData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grpSp>
      <p:sp>
        <p:nvSpPr>
          <p:cNvPr id="2" name="Title Placeholder 1"/>
          <p:cNvSpPr>
            <a:spLocks noGrp="1"/>
          </p:cNvSpPr>
          <p:nvPr>
            <p:ph type="title"/>
            <p:custDataLst>
              <p:tags r:id="rId19"/>
            </p:custDataLst>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custDataLst>
              <p:tags r:id="rId20"/>
            </p:custDataLst>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custDataLst>
              <p:tags r:id="rId21"/>
            </p:custDataLst>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6/6/2023</a:t>
            </a:fld>
            <a:endParaRPr lang="en-US" dirty="0"/>
          </a:p>
        </p:txBody>
      </p:sp>
      <p:sp>
        <p:nvSpPr>
          <p:cNvPr id="5" name="Footer Placeholder 4"/>
          <p:cNvSpPr>
            <a:spLocks noGrp="1"/>
          </p:cNvSpPr>
          <p:nvPr>
            <p:ph type="ftr" sz="quarter" idx="3"/>
            <p:custDataLst>
              <p:tags r:id="rId22"/>
            </p:custDataLst>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custDataLst>
              <p:tags r:id="rId23"/>
            </p:custDataLst>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b="0" i="0" u="none"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edicaid.gov/medicaid/home-community-based-services/downloads/hcbs-joint-statement.pd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hyperlink" Target="https://www.hhs.gov/hipaa/for-professionals/index.html" TargetMode="Externa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90.xml"/><Relationship Id="rId4" Type="http://schemas.openxmlformats.org/officeDocument/2006/relationships/hyperlink" Target="http://dbhdid.ky.gov/ddid/hrcbic.asp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medicaid.gov/medicaid/home-community-based-services/guidance/home-community-based-services-final-regulation/index.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750f566d33d3df43ae2e49500a974dde&amp;term_occur=999&amp;term_src=Title:42:Chapter:IV:Subchapter:C:Part:441:Subpart:G:441.301" TargetMode="External"/><Relationship Id="rId2" Type="http://schemas.openxmlformats.org/officeDocument/2006/relationships/hyperlink" Target="https://www.law.cornell.edu/definitions/index.php?width=840&amp;height=800&amp;iframe=true&amp;def_id=0e504496534ec33a1f9a4f95c7a8fa57&amp;term_occur=999&amp;term_src=Title:42:Chapter:IV:Subchapter:C:Part:441:Subpart:G:441.30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law.cornell.edu/cfr/text/42/441.301#c_4_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law.cornell.edu/definitions/index.php?width=840&amp;height=800&amp;iframe=true&amp;def_id=59941cc56c8db414b147190c29ea602a&amp;term_occur=999&amp;term_src=Title:42:Chapter:IV:Subchapter:C:Part:441:Subpart:G:441.30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urldefense.com/v3/__https:/www.law.cornell.edu/cfr/text/42/441.301*c_4_vi_A__;Iw!!Db6frn15oIvDD3UI!l5YK4tTaEA0v_bEl-xpdog7EnD0QWRg3v7tHH-6meo2-nFP2zztePqfpApHzjL7_FjB_49GoN7ccvcOy0s544x8A9sX3ig_eCBMssYl8bA$"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apps.legislature.ky.gov/law/kar/titles/907/012/01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507067" y="-1"/>
            <a:ext cx="7766936" cy="4405745"/>
          </a:xfrm>
        </p:spPr>
        <p:txBody>
          <a:bodyPr/>
          <a:lstStyle/>
          <a:p>
            <a:pPr algn="ctr"/>
            <a:r>
              <a:rPr lang="en-US" b="1" dirty="0"/>
              <a:t>ORIENTATION TO HUMAN RIGHTS &amp; BEHAVIOR INTERVENTION COMMITTEES</a:t>
            </a:r>
          </a:p>
        </p:txBody>
      </p:sp>
      <p:sp>
        <p:nvSpPr>
          <p:cNvPr id="3" name="Subtitle 2"/>
          <p:cNvSpPr>
            <a:spLocks noGrp="1"/>
          </p:cNvSpPr>
          <p:nvPr>
            <p:ph type="subTitle" idx="1"/>
            <p:custDataLst>
              <p:tags r:id="rId3"/>
            </p:custDataLst>
          </p:nvPr>
        </p:nvSpPr>
        <p:spPr>
          <a:xfrm>
            <a:off x="1507067" y="4620849"/>
            <a:ext cx="7766936" cy="1096899"/>
          </a:xfrm>
        </p:spPr>
        <p:txBody>
          <a:bodyPr>
            <a:normAutofit/>
          </a:bodyPr>
          <a:lstStyle/>
          <a:p>
            <a:pPr algn="ctr"/>
            <a:r>
              <a:rPr lang="en-US" sz="2400" b="1" dirty="0"/>
              <a:t>Division of Developmental &amp; Intellectual Disabilities</a:t>
            </a:r>
          </a:p>
          <a:p>
            <a:pPr algn="ctr"/>
            <a:r>
              <a:rPr lang="en-US" sz="2400" b="1" dirty="0"/>
              <a:t>2023</a:t>
            </a:r>
          </a:p>
        </p:txBody>
      </p:sp>
    </p:spTree>
    <p:custDataLst>
      <p:tags r:id="rId1"/>
    </p:custDataLst>
    <p:extLst>
      <p:ext uri="{BB962C8B-B14F-4D97-AF65-F5344CB8AC3E}">
        <p14:creationId xmlns:p14="http://schemas.microsoft.com/office/powerpoint/2010/main" val="1110917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43880" y="743414"/>
            <a:ext cx="8596668" cy="1140372"/>
          </a:xfrm>
        </p:spPr>
        <p:txBody>
          <a:bodyPr>
            <a:normAutofit/>
          </a:bodyPr>
          <a:lstStyle/>
          <a:p>
            <a:pPr algn="ctr"/>
            <a:r>
              <a:rPr lang="en-US" sz="4000" b="1" dirty="0"/>
              <a:t>HUMAN RIGHTS COMMITTEE (HRC)</a:t>
            </a:r>
          </a:p>
        </p:txBody>
      </p:sp>
      <p:sp>
        <p:nvSpPr>
          <p:cNvPr id="3" name="Content Placeholder 2"/>
          <p:cNvSpPr>
            <a:spLocks noGrp="1"/>
          </p:cNvSpPr>
          <p:nvPr>
            <p:ph idx="1"/>
            <p:custDataLst>
              <p:tags r:id="rId3"/>
            </p:custDataLst>
          </p:nvPr>
        </p:nvSpPr>
        <p:spPr>
          <a:xfrm>
            <a:off x="875364" y="2186603"/>
            <a:ext cx="8596668" cy="2921426"/>
          </a:xfrm>
        </p:spPr>
        <p:txBody>
          <a:bodyPr>
            <a:normAutofit/>
          </a:bodyPr>
          <a:lstStyle/>
          <a:p>
            <a:pPr marL="0" indent="0">
              <a:buNone/>
            </a:pPr>
            <a:r>
              <a:rPr lang="en-US" sz="2800" dirty="0"/>
              <a:t>A human rights committee shall meet on a routine, scheduled basis, no less than quarterly to ensure that the rights of participants utilizing SCL and MPW services are respected and protected through due process.</a:t>
            </a:r>
          </a:p>
        </p:txBody>
      </p:sp>
    </p:spTree>
    <p:custDataLst>
      <p:tags r:id="rId1"/>
    </p:custDataLst>
    <p:extLst>
      <p:ext uri="{BB962C8B-B14F-4D97-AF65-F5344CB8AC3E}">
        <p14:creationId xmlns:p14="http://schemas.microsoft.com/office/powerpoint/2010/main" val="1920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77334" y="609600"/>
            <a:ext cx="8596668" cy="1320800"/>
          </a:xfrm>
        </p:spPr>
        <p:txBody>
          <a:bodyPr>
            <a:normAutofit fontScale="90000"/>
          </a:bodyPr>
          <a:lstStyle/>
          <a:p>
            <a:pPr algn="ctr"/>
            <a:r>
              <a:rPr lang="en-US" sz="4000" b="1" dirty="0"/>
              <a:t>HUMAN RIGHTS COMMITTEE</a:t>
            </a:r>
            <a:br>
              <a:rPr lang="en-US" sz="4000" b="1" dirty="0"/>
            </a:br>
            <a:r>
              <a:rPr lang="en-US" sz="4000" b="1" dirty="0"/>
              <a:t>MEMBERSHIP (as defined by regulation)</a:t>
            </a:r>
          </a:p>
        </p:txBody>
      </p:sp>
      <p:sp>
        <p:nvSpPr>
          <p:cNvPr id="3" name="Content Placeholder 2"/>
          <p:cNvSpPr>
            <a:spLocks noGrp="1"/>
          </p:cNvSpPr>
          <p:nvPr>
            <p:ph idx="1"/>
            <p:custDataLst>
              <p:tags r:id="rId3"/>
            </p:custDataLst>
          </p:nvPr>
        </p:nvSpPr>
        <p:spPr>
          <a:xfrm>
            <a:off x="875980" y="2509796"/>
            <a:ext cx="8596668" cy="3570964"/>
          </a:xfrm>
        </p:spPr>
        <p:txBody>
          <a:bodyPr>
            <a:normAutofit fontScale="77500" lnSpcReduction="20000"/>
          </a:bodyPr>
          <a:lstStyle/>
          <a:p>
            <a:r>
              <a:rPr lang="en-US" sz="3200" dirty="0"/>
              <a:t>At least one (1) self advocate</a:t>
            </a:r>
          </a:p>
          <a:p>
            <a:r>
              <a:rPr lang="en-US" sz="3200" dirty="0"/>
              <a:t>At least one (1) member from the community at large with experience in human rights issues or in the field of intellectual or developmental disabilities.</a:t>
            </a:r>
          </a:p>
          <a:p>
            <a:r>
              <a:rPr lang="en-US" sz="3200" dirty="0"/>
              <a:t>At least one (1) family member or guardian of a waiver participant.</a:t>
            </a:r>
          </a:p>
          <a:p>
            <a:r>
              <a:rPr lang="en-US" sz="3200" dirty="0"/>
              <a:t>One (1) professional in the medical field with a bachelor’s degree and three (3) years of experience in the field of intellectual or developmental disabilities.</a:t>
            </a:r>
          </a:p>
        </p:txBody>
      </p:sp>
    </p:spTree>
    <p:custDataLst>
      <p:tags r:id="rId1"/>
    </p:custDataLst>
    <p:extLst>
      <p:ext uri="{BB962C8B-B14F-4D97-AF65-F5344CB8AC3E}">
        <p14:creationId xmlns:p14="http://schemas.microsoft.com/office/powerpoint/2010/main" val="411520451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3814" y="348957"/>
            <a:ext cx="9990538" cy="1722888"/>
          </a:xfrm>
        </p:spPr>
        <p:txBody>
          <a:bodyPr>
            <a:normAutofit fontScale="90000"/>
          </a:bodyPr>
          <a:lstStyle/>
          <a:p>
            <a:pPr algn="ctr"/>
            <a:r>
              <a:rPr lang="en-US" sz="4400" b="1" dirty="0"/>
              <a:t>HUMAN RIGHTS COMMITTEE</a:t>
            </a:r>
            <a:br>
              <a:rPr lang="en-US" sz="4400" b="1" dirty="0"/>
            </a:br>
            <a:r>
              <a:rPr lang="en-US" sz="4400" b="1" dirty="0"/>
              <a:t>Provider Role (as defined by regulation)</a:t>
            </a:r>
          </a:p>
        </p:txBody>
      </p:sp>
      <p:sp>
        <p:nvSpPr>
          <p:cNvPr id="3" name="Content Placeholder 2"/>
          <p:cNvSpPr>
            <a:spLocks noGrp="1"/>
          </p:cNvSpPr>
          <p:nvPr>
            <p:ph idx="1"/>
            <p:custDataLst>
              <p:tags r:id="rId3"/>
            </p:custDataLst>
          </p:nvPr>
        </p:nvSpPr>
        <p:spPr>
          <a:xfrm>
            <a:off x="703481" y="2071845"/>
            <a:ext cx="8596668" cy="4651137"/>
          </a:xfrm>
        </p:spPr>
        <p:txBody>
          <a:bodyPr>
            <a:noAutofit/>
          </a:bodyPr>
          <a:lstStyle/>
          <a:p>
            <a:r>
              <a:rPr lang="en-US" sz="2800" dirty="0"/>
              <a:t>Actively participate in the human rights committee process of the local human rights committee</a:t>
            </a:r>
          </a:p>
          <a:p>
            <a:r>
              <a:rPr lang="en-US" sz="2800" dirty="0"/>
              <a:t>Provide the necessary documentation to the local human rights committee for review and approval prior to the implementation of any rights restrictions or positive behavior support plans involving restrictions.</a:t>
            </a:r>
          </a:p>
        </p:txBody>
      </p:sp>
    </p:spTree>
    <p:custDataLst>
      <p:tags r:id="rId1"/>
    </p:custDataLst>
    <p:extLst>
      <p:ext uri="{BB962C8B-B14F-4D97-AF65-F5344CB8AC3E}">
        <p14:creationId xmlns:p14="http://schemas.microsoft.com/office/powerpoint/2010/main" val="384853953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2663" y="135018"/>
            <a:ext cx="9990538" cy="1722888"/>
          </a:xfrm>
        </p:spPr>
        <p:txBody>
          <a:bodyPr>
            <a:normAutofit/>
          </a:bodyPr>
          <a:lstStyle/>
          <a:p>
            <a:pPr algn="ctr"/>
            <a:r>
              <a:rPr lang="en-US" sz="4400" b="1" dirty="0"/>
              <a:t>HUMAN RIGHTS COMMITTEE</a:t>
            </a:r>
            <a:br>
              <a:rPr lang="en-US" sz="4400" b="1" dirty="0"/>
            </a:br>
            <a:r>
              <a:rPr lang="en-US" sz="4400" b="1" dirty="0"/>
              <a:t>Quorum (as defined by regulation)</a:t>
            </a:r>
          </a:p>
        </p:txBody>
      </p:sp>
      <p:sp>
        <p:nvSpPr>
          <p:cNvPr id="3" name="Content Placeholder 2"/>
          <p:cNvSpPr>
            <a:spLocks noGrp="1"/>
          </p:cNvSpPr>
          <p:nvPr>
            <p:ph idx="1"/>
            <p:custDataLst>
              <p:tags r:id="rId3"/>
            </p:custDataLst>
          </p:nvPr>
        </p:nvSpPr>
        <p:spPr>
          <a:xfrm>
            <a:off x="614272" y="2284922"/>
            <a:ext cx="8596668" cy="4651137"/>
          </a:xfrm>
        </p:spPr>
        <p:txBody>
          <a:bodyPr>
            <a:noAutofit/>
          </a:bodyPr>
          <a:lstStyle/>
          <a:p>
            <a:r>
              <a:rPr lang="en-US" sz="2800" dirty="0"/>
              <a:t>A human rights committee meeting shall have a quorum of at least three (3) members, including at least one (1) self-advocate and one (1) community at large member.</a:t>
            </a:r>
          </a:p>
        </p:txBody>
      </p:sp>
    </p:spTree>
    <p:custDataLst>
      <p:tags r:id="rId1"/>
    </p:custDataLst>
    <p:extLst>
      <p:ext uri="{BB962C8B-B14F-4D97-AF65-F5344CB8AC3E}">
        <p14:creationId xmlns:p14="http://schemas.microsoft.com/office/powerpoint/2010/main" val="269228102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2663" y="135018"/>
            <a:ext cx="9990538" cy="1722888"/>
          </a:xfrm>
        </p:spPr>
        <p:txBody>
          <a:bodyPr>
            <a:normAutofit/>
          </a:bodyPr>
          <a:lstStyle/>
          <a:p>
            <a:pPr algn="ctr"/>
            <a:r>
              <a:rPr lang="en-US" sz="4400" b="1" dirty="0"/>
              <a:t>HUMAN RIGHTS COMMITTEE</a:t>
            </a:r>
            <a:br>
              <a:rPr lang="en-US" sz="4400" b="1" dirty="0"/>
            </a:br>
            <a:r>
              <a:rPr lang="en-US" sz="4400" b="1" dirty="0"/>
              <a:t>Maintenance of Records</a:t>
            </a:r>
          </a:p>
        </p:txBody>
      </p:sp>
      <p:sp>
        <p:nvSpPr>
          <p:cNvPr id="3" name="Content Placeholder 2"/>
          <p:cNvSpPr>
            <a:spLocks noGrp="1"/>
          </p:cNvSpPr>
          <p:nvPr>
            <p:ph idx="1"/>
            <p:custDataLst>
              <p:tags r:id="rId3"/>
            </p:custDataLst>
          </p:nvPr>
        </p:nvSpPr>
        <p:spPr>
          <a:xfrm>
            <a:off x="614272" y="2307224"/>
            <a:ext cx="8596668" cy="4651137"/>
          </a:xfrm>
        </p:spPr>
        <p:txBody>
          <a:bodyPr>
            <a:noAutofit/>
          </a:bodyPr>
          <a:lstStyle/>
          <a:p>
            <a:r>
              <a:rPr lang="en-US" sz="3200" dirty="0"/>
              <a:t>Maintain a record of each meeting.</a:t>
            </a:r>
          </a:p>
          <a:p>
            <a:r>
              <a:rPr lang="en-US" sz="3200" dirty="0"/>
              <a:t>Send a summary of each person-centered service plan reviewed to the relevant participant, guardian (when applicable), and case manager. </a:t>
            </a:r>
          </a:p>
        </p:txBody>
      </p:sp>
    </p:spTree>
    <p:custDataLst>
      <p:tags r:id="rId1"/>
    </p:custDataLst>
    <p:extLst>
      <p:ext uri="{BB962C8B-B14F-4D97-AF65-F5344CB8AC3E}">
        <p14:creationId xmlns:p14="http://schemas.microsoft.com/office/powerpoint/2010/main" val="286268421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2663" y="135018"/>
            <a:ext cx="9990538" cy="1722888"/>
          </a:xfrm>
        </p:spPr>
        <p:txBody>
          <a:bodyPr>
            <a:normAutofit/>
          </a:bodyPr>
          <a:lstStyle/>
          <a:p>
            <a:pPr algn="ctr"/>
            <a:r>
              <a:rPr lang="en-US" sz="4400" b="1" dirty="0"/>
              <a:t>HUMAN RIGHTS COMMITTEE</a:t>
            </a:r>
            <a:br>
              <a:rPr lang="en-US" sz="4400" b="1" dirty="0"/>
            </a:br>
            <a:r>
              <a:rPr lang="en-US" sz="4400" b="1" dirty="0"/>
              <a:t>Requirements of Members</a:t>
            </a:r>
          </a:p>
        </p:txBody>
      </p:sp>
      <p:sp>
        <p:nvSpPr>
          <p:cNvPr id="3" name="Content Placeholder 2"/>
          <p:cNvSpPr>
            <a:spLocks noGrp="1"/>
          </p:cNvSpPr>
          <p:nvPr>
            <p:ph idx="1"/>
            <p:custDataLst>
              <p:tags r:id="rId3"/>
            </p:custDataLst>
          </p:nvPr>
        </p:nvSpPr>
        <p:spPr>
          <a:xfrm>
            <a:off x="614272" y="1638151"/>
            <a:ext cx="8596668" cy="4651137"/>
          </a:xfrm>
        </p:spPr>
        <p:txBody>
          <a:bodyPr>
            <a:noAutofit/>
          </a:bodyPr>
          <a:lstStyle/>
          <a:p>
            <a:r>
              <a:rPr lang="en-US" sz="3200" dirty="0"/>
              <a:t>Each member of the Human Rights committee must:</a:t>
            </a:r>
          </a:p>
          <a:p>
            <a:pPr lvl="1"/>
            <a:r>
              <a:rPr lang="en-US" sz="3000" dirty="0"/>
              <a:t>Complete an orientation approved by BHDID</a:t>
            </a:r>
          </a:p>
          <a:p>
            <a:pPr lvl="1"/>
            <a:r>
              <a:rPr lang="en-US" sz="3000" dirty="0"/>
              <a:t>Sign a confidentiality agreement</a:t>
            </a:r>
          </a:p>
          <a:p>
            <a:pPr lvl="1"/>
            <a:r>
              <a:rPr lang="en-US" sz="3000" dirty="0"/>
              <a:t>Function in accordance with the Health Insurance Portability and Accountability Act (HIPPA)</a:t>
            </a:r>
          </a:p>
        </p:txBody>
      </p:sp>
    </p:spTree>
    <p:custDataLst>
      <p:tags r:id="rId1"/>
    </p:custDataLst>
    <p:extLst>
      <p:ext uri="{BB962C8B-B14F-4D97-AF65-F5344CB8AC3E}">
        <p14:creationId xmlns:p14="http://schemas.microsoft.com/office/powerpoint/2010/main" val="59709140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77334" y="609600"/>
            <a:ext cx="8596668" cy="1140372"/>
          </a:xfrm>
        </p:spPr>
        <p:txBody>
          <a:bodyPr>
            <a:normAutofit fontScale="90000"/>
          </a:bodyPr>
          <a:lstStyle/>
          <a:p>
            <a:pPr algn="ctr"/>
            <a:r>
              <a:rPr lang="en-US" sz="4000" b="1" dirty="0"/>
              <a:t>Behavior Intervention Committee (BIC)</a:t>
            </a:r>
          </a:p>
        </p:txBody>
      </p:sp>
      <p:sp>
        <p:nvSpPr>
          <p:cNvPr id="3" name="Content Placeholder 2"/>
          <p:cNvSpPr>
            <a:spLocks noGrp="1"/>
          </p:cNvSpPr>
          <p:nvPr>
            <p:ph idx="1"/>
            <p:custDataLst>
              <p:tags r:id="rId3"/>
            </p:custDataLst>
          </p:nvPr>
        </p:nvSpPr>
        <p:spPr>
          <a:xfrm>
            <a:off x="830759" y="2186603"/>
            <a:ext cx="8596668" cy="2921426"/>
          </a:xfrm>
        </p:spPr>
        <p:txBody>
          <a:bodyPr>
            <a:normAutofit/>
          </a:bodyPr>
          <a:lstStyle/>
          <a:p>
            <a:pPr marL="0" indent="0">
              <a:buNone/>
            </a:pPr>
            <a:r>
              <a:rPr lang="en-US" sz="2800" dirty="0"/>
              <a:t>A behavior intervention committee shall meet at least quarterly to review, approve, and as necessary, make written technical recommendations for each new or revised positive behavior support plan.</a:t>
            </a:r>
          </a:p>
        </p:txBody>
      </p:sp>
    </p:spTree>
    <p:custDataLst>
      <p:tags r:id="rId1"/>
    </p:custDataLst>
    <p:extLst>
      <p:ext uri="{BB962C8B-B14F-4D97-AF65-F5344CB8AC3E}">
        <p14:creationId xmlns:p14="http://schemas.microsoft.com/office/powerpoint/2010/main" val="332031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77334" y="609600"/>
            <a:ext cx="8596668" cy="1320800"/>
          </a:xfrm>
        </p:spPr>
        <p:txBody>
          <a:bodyPr>
            <a:normAutofit fontScale="90000"/>
          </a:bodyPr>
          <a:lstStyle/>
          <a:p>
            <a:pPr algn="ctr"/>
            <a:r>
              <a:rPr lang="en-US" sz="4000" b="1" dirty="0"/>
              <a:t>BEHAVIOR INTERVENTION COMMITTEE</a:t>
            </a:r>
            <a:br>
              <a:rPr lang="en-US" sz="4000" b="1" dirty="0"/>
            </a:br>
            <a:r>
              <a:rPr lang="en-US" sz="4000" b="1" dirty="0"/>
              <a:t>MEMBERSHIP (as defined by regulation)</a:t>
            </a:r>
          </a:p>
        </p:txBody>
      </p:sp>
      <p:sp>
        <p:nvSpPr>
          <p:cNvPr id="3" name="Content Placeholder 2"/>
          <p:cNvSpPr>
            <a:spLocks noGrp="1"/>
          </p:cNvSpPr>
          <p:nvPr>
            <p:ph idx="1"/>
            <p:custDataLst>
              <p:tags r:id="rId3"/>
            </p:custDataLst>
          </p:nvPr>
        </p:nvSpPr>
        <p:spPr>
          <a:xfrm>
            <a:off x="875980" y="2107580"/>
            <a:ext cx="8596668" cy="3973180"/>
          </a:xfrm>
        </p:spPr>
        <p:txBody>
          <a:bodyPr>
            <a:normAutofit fontScale="77500" lnSpcReduction="20000"/>
          </a:bodyPr>
          <a:lstStyle/>
          <a:p>
            <a:r>
              <a:rPr lang="en-US" sz="3200" dirty="0"/>
              <a:t>One (1) self-advocate, representative, or family member.</a:t>
            </a:r>
          </a:p>
          <a:p>
            <a:r>
              <a:rPr lang="en-US" sz="3200" dirty="0"/>
              <a:t>At least one (1) member from the community at large with experience in human rights issues or in the field of intellectual or developmental disabilities.</a:t>
            </a:r>
          </a:p>
          <a:p>
            <a:r>
              <a:rPr lang="en-US" sz="3200" dirty="0"/>
              <a:t>At least one of the following:</a:t>
            </a:r>
          </a:p>
          <a:p>
            <a:pPr lvl="1"/>
            <a:r>
              <a:rPr lang="en-US" sz="3000" dirty="0"/>
              <a:t>A positive behavior support specialist</a:t>
            </a:r>
          </a:p>
          <a:p>
            <a:pPr lvl="1"/>
            <a:r>
              <a:rPr lang="en-US" sz="3000" dirty="0"/>
              <a:t>A licensed psychologist</a:t>
            </a:r>
          </a:p>
          <a:p>
            <a:pPr lvl="1"/>
            <a:r>
              <a:rPr lang="en-US" sz="3000" dirty="0"/>
              <a:t>A certified psychologist</a:t>
            </a:r>
          </a:p>
          <a:p>
            <a:pPr lvl="1"/>
            <a:r>
              <a:rPr lang="en-US" sz="3000" dirty="0"/>
              <a:t>A licensed clinical social worker</a:t>
            </a:r>
          </a:p>
        </p:txBody>
      </p:sp>
    </p:spTree>
    <p:custDataLst>
      <p:tags r:id="rId1"/>
    </p:custDataLst>
    <p:extLst>
      <p:ext uri="{BB962C8B-B14F-4D97-AF65-F5344CB8AC3E}">
        <p14:creationId xmlns:p14="http://schemas.microsoft.com/office/powerpoint/2010/main" val="109275786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0" y="436101"/>
            <a:ext cx="9990538" cy="1722888"/>
          </a:xfrm>
        </p:spPr>
        <p:txBody>
          <a:bodyPr>
            <a:normAutofit/>
          </a:bodyPr>
          <a:lstStyle/>
          <a:p>
            <a:pPr algn="ctr"/>
            <a:r>
              <a:rPr lang="en-US" sz="4000" b="1" dirty="0"/>
              <a:t>BEHAVIOR INTERVENTION COMMITTEE</a:t>
            </a:r>
            <a:br>
              <a:rPr lang="en-US" sz="4400" b="1" dirty="0"/>
            </a:br>
            <a:r>
              <a:rPr lang="en-US" b="1" dirty="0"/>
              <a:t>Quorum (as defined by regulation)</a:t>
            </a:r>
          </a:p>
        </p:txBody>
      </p:sp>
      <p:sp>
        <p:nvSpPr>
          <p:cNvPr id="3" name="Content Placeholder 2"/>
          <p:cNvSpPr>
            <a:spLocks noGrp="1"/>
          </p:cNvSpPr>
          <p:nvPr>
            <p:ph idx="1"/>
            <p:custDataLst>
              <p:tags r:id="rId3"/>
            </p:custDataLst>
          </p:nvPr>
        </p:nvSpPr>
        <p:spPr>
          <a:xfrm>
            <a:off x="614272" y="2284922"/>
            <a:ext cx="8596668" cy="4651137"/>
          </a:xfrm>
        </p:spPr>
        <p:txBody>
          <a:bodyPr>
            <a:noAutofit/>
          </a:bodyPr>
          <a:lstStyle/>
          <a:p>
            <a:r>
              <a:rPr lang="en-US" sz="2800" dirty="0"/>
              <a:t>A behavior intervention committee meeting shall have a quorum of at least three (3) members including:</a:t>
            </a:r>
          </a:p>
          <a:p>
            <a:pPr lvl="1"/>
            <a:r>
              <a:rPr lang="en-US" sz="2600" dirty="0"/>
              <a:t>Self-advocate, representative, or family member</a:t>
            </a:r>
          </a:p>
          <a:p>
            <a:pPr lvl="1"/>
            <a:r>
              <a:rPr lang="en-US" sz="2600" dirty="0"/>
              <a:t>Member from the community at large with experience in human rights issues or the field of intellectual or developmental disabilities</a:t>
            </a:r>
          </a:p>
        </p:txBody>
      </p:sp>
    </p:spTree>
    <p:custDataLst>
      <p:tags r:id="rId1"/>
    </p:custDataLst>
    <p:extLst>
      <p:ext uri="{BB962C8B-B14F-4D97-AF65-F5344CB8AC3E}">
        <p14:creationId xmlns:p14="http://schemas.microsoft.com/office/powerpoint/2010/main" val="207053334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0" y="436101"/>
            <a:ext cx="9990538" cy="1722888"/>
          </a:xfrm>
        </p:spPr>
        <p:txBody>
          <a:bodyPr>
            <a:normAutofit fontScale="90000"/>
          </a:bodyPr>
          <a:lstStyle/>
          <a:p>
            <a:pPr algn="ctr"/>
            <a:r>
              <a:rPr lang="en-US" sz="4000" b="1" dirty="0"/>
              <a:t>BEHAVIOR INTERVENTION COMMITTEE</a:t>
            </a:r>
            <a:br>
              <a:rPr lang="en-US" sz="4400" b="1" dirty="0"/>
            </a:br>
            <a:r>
              <a:rPr lang="en-US" b="1" dirty="0"/>
              <a:t> </a:t>
            </a:r>
            <a:r>
              <a:rPr lang="en-US" sz="4000" b="1" dirty="0"/>
              <a:t>Responsibilities (as defined by regulation)</a:t>
            </a:r>
          </a:p>
        </p:txBody>
      </p:sp>
      <p:sp>
        <p:nvSpPr>
          <p:cNvPr id="3" name="Content Placeholder 2"/>
          <p:cNvSpPr>
            <a:spLocks noGrp="1"/>
          </p:cNvSpPr>
          <p:nvPr>
            <p:ph idx="1"/>
            <p:custDataLst>
              <p:tags r:id="rId3"/>
            </p:custDataLst>
          </p:nvPr>
        </p:nvSpPr>
        <p:spPr>
          <a:xfrm>
            <a:off x="696935" y="1770762"/>
            <a:ext cx="8596668" cy="4975726"/>
          </a:xfrm>
        </p:spPr>
        <p:txBody>
          <a:bodyPr>
            <a:noAutofit/>
          </a:bodyPr>
          <a:lstStyle/>
          <a:p>
            <a:r>
              <a:rPr lang="en-US" sz="2800" dirty="0"/>
              <a:t>A behavior intervention committee shall ensure that:</a:t>
            </a:r>
          </a:p>
          <a:p>
            <a:pPr lvl="1"/>
            <a:r>
              <a:rPr lang="en-US" sz="2400" dirty="0"/>
              <a:t>Positive behavior supports are clinically sound and based on the person-centered values considering what is important for the participant.</a:t>
            </a:r>
          </a:p>
          <a:p>
            <a:pPr lvl="1"/>
            <a:r>
              <a:rPr lang="en-US" sz="2400" dirty="0"/>
              <a:t>Assessments and interventions utilize evidence based and best practices for treatment of a behavioral health condition as the primary support when supplemental behavioral interventions are needed.</a:t>
            </a:r>
          </a:p>
          <a:p>
            <a:pPr lvl="1"/>
            <a:r>
              <a:rPr lang="en-US" sz="2400" dirty="0"/>
              <a:t>The use of BOTH behavioral health treatment and positive behavioral supports shall be utilized in a collaborative manner.</a:t>
            </a:r>
          </a:p>
          <a:p>
            <a:pPr lvl="1"/>
            <a:endParaRPr lang="en-US" sz="2400" dirty="0"/>
          </a:p>
        </p:txBody>
      </p:sp>
    </p:spTree>
    <p:custDataLst>
      <p:tags r:id="rId1"/>
    </p:custDataLst>
    <p:extLst>
      <p:ext uri="{BB962C8B-B14F-4D97-AF65-F5344CB8AC3E}">
        <p14:creationId xmlns:p14="http://schemas.microsoft.com/office/powerpoint/2010/main" val="75267921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A23C6F-C24F-B888-B56B-D34487AB0A40}"/>
              </a:ext>
            </a:extLst>
          </p:cNvPr>
          <p:cNvSpPr txBox="1"/>
          <p:nvPr/>
        </p:nvSpPr>
        <p:spPr>
          <a:xfrm>
            <a:off x="663388" y="914400"/>
            <a:ext cx="8982636" cy="1200329"/>
          </a:xfrm>
          <a:prstGeom prst="rect">
            <a:avLst/>
          </a:prstGeom>
          <a:noFill/>
        </p:spPr>
        <p:txBody>
          <a:bodyPr wrap="square" rtlCol="0">
            <a:spAutoFit/>
          </a:bodyPr>
          <a:lstStyle/>
          <a:p>
            <a:r>
              <a:rPr lang="en-US" dirty="0"/>
              <a:t>Joint Statement from the Centers for Medicare &amp; Medicaid Services (CMS) and the Administration for Community Living (ACL): Implementation of the Home and Community Based Services Settings Regulation (Excerpt below, full statement can be found here: </a:t>
            </a:r>
            <a:r>
              <a:rPr lang="en-US" dirty="0">
                <a:hlinkClick r:id="rId2"/>
              </a:rPr>
              <a:t>March 17, 2023 ACL-CMS Statement (medicaid.gov)</a:t>
            </a:r>
            <a:r>
              <a:rPr lang="en-US" dirty="0"/>
              <a:t>)</a:t>
            </a:r>
          </a:p>
        </p:txBody>
      </p:sp>
      <p:sp>
        <p:nvSpPr>
          <p:cNvPr id="3" name="TextBox 2">
            <a:extLst>
              <a:ext uri="{FF2B5EF4-FFF2-40B4-BE49-F238E27FC236}">
                <a16:creationId xmlns:a16="http://schemas.microsoft.com/office/drawing/2014/main" id="{5C7EE801-71C6-BE13-7077-CF3B7D7F41A1}"/>
              </a:ext>
            </a:extLst>
          </p:cNvPr>
          <p:cNvSpPr txBox="1"/>
          <p:nvPr/>
        </p:nvSpPr>
        <p:spPr>
          <a:xfrm>
            <a:off x="1165411" y="2366683"/>
            <a:ext cx="7799293" cy="3416320"/>
          </a:xfrm>
          <a:prstGeom prst="rect">
            <a:avLst/>
          </a:prstGeom>
          <a:noFill/>
        </p:spPr>
        <p:txBody>
          <a:bodyPr wrap="square" rtlCol="0">
            <a:spAutoFit/>
          </a:bodyPr>
          <a:lstStyle/>
          <a:p>
            <a:r>
              <a:rPr lang="en-US" i="1" dirty="0"/>
              <a:t>The HCBS Settings Rule was created to ensure that every person receiving Medicaid-funded HCBS has full access to the benefits of community living. It protects individuals’ autonomy to make choices and to control the decisions in their lives, a right most people take for granted. This includes controlling personal resources; being treated with privacy, dignity, respect, and freedom from coercion and restraint; deciding what and when to eat; having visitors; being able to lock doors; and having the protections of a lease or other legally enforceable agreement. The rule requires a person-centered process for planning HCBS, which means that the individuals receiving services direct the planning process and the plan reflects their own preferences and goals they have set for themselves. </a:t>
            </a:r>
          </a:p>
        </p:txBody>
      </p:sp>
    </p:spTree>
    <p:extLst>
      <p:ext uri="{BB962C8B-B14F-4D97-AF65-F5344CB8AC3E}">
        <p14:creationId xmlns:p14="http://schemas.microsoft.com/office/powerpoint/2010/main" val="3245654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0" y="436101"/>
            <a:ext cx="9990538" cy="1722888"/>
          </a:xfrm>
        </p:spPr>
        <p:txBody>
          <a:bodyPr>
            <a:normAutofit/>
          </a:bodyPr>
          <a:lstStyle/>
          <a:p>
            <a:pPr algn="ctr"/>
            <a:r>
              <a:rPr lang="en-US" sz="4000" b="1" dirty="0"/>
              <a:t>BEHAVIOR INTERVENTION COMMITTEE</a:t>
            </a:r>
            <a:br>
              <a:rPr lang="en-US" sz="4400" b="1" dirty="0"/>
            </a:br>
            <a:r>
              <a:rPr lang="en-US" sz="4000" b="1" dirty="0"/>
              <a:t>Responsibilities Continued</a:t>
            </a:r>
          </a:p>
        </p:txBody>
      </p:sp>
      <p:sp>
        <p:nvSpPr>
          <p:cNvPr id="3" name="Content Placeholder 2"/>
          <p:cNvSpPr>
            <a:spLocks noGrp="1"/>
          </p:cNvSpPr>
          <p:nvPr>
            <p:ph idx="1"/>
            <p:custDataLst>
              <p:tags r:id="rId3"/>
            </p:custDataLst>
          </p:nvPr>
        </p:nvSpPr>
        <p:spPr>
          <a:xfrm>
            <a:off x="614272" y="2284922"/>
            <a:ext cx="8596668" cy="4651137"/>
          </a:xfrm>
        </p:spPr>
        <p:txBody>
          <a:bodyPr>
            <a:noAutofit/>
          </a:bodyPr>
          <a:lstStyle/>
          <a:p>
            <a:r>
              <a:rPr lang="en-US" sz="2800" dirty="0"/>
              <a:t>A new or revised positive behavior support plan is not implemented until it is approved by:</a:t>
            </a:r>
          </a:p>
          <a:p>
            <a:pPr lvl="1"/>
            <a:r>
              <a:rPr lang="en-US" sz="2400" dirty="0"/>
              <a:t>The behavior intervention committee</a:t>
            </a:r>
          </a:p>
          <a:p>
            <a:pPr lvl="1"/>
            <a:r>
              <a:rPr lang="en-US" sz="2400" dirty="0"/>
              <a:t>If rights restrictions are recommended, the human rights committee</a:t>
            </a:r>
          </a:p>
        </p:txBody>
      </p:sp>
    </p:spTree>
    <p:custDataLst>
      <p:tags r:id="rId1"/>
    </p:custDataLst>
    <p:extLst>
      <p:ext uri="{BB962C8B-B14F-4D97-AF65-F5344CB8AC3E}">
        <p14:creationId xmlns:p14="http://schemas.microsoft.com/office/powerpoint/2010/main" val="153026784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272234" y="447252"/>
            <a:ext cx="9990538" cy="1722888"/>
          </a:xfrm>
        </p:spPr>
        <p:txBody>
          <a:bodyPr>
            <a:normAutofit/>
          </a:bodyPr>
          <a:lstStyle/>
          <a:p>
            <a:pPr algn="ctr"/>
            <a:r>
              <a:rPr lang="en-US" sz="4000" b="1" dirty="0"/>
              <a:t>BEHAVIOR INTERVENTION COMMITTEE</a:t>
            </a:r>
            <a:br>
              <a:rPr lang="en-US" sz="4400" b="1" dirty="0"/>
            </a:br>
            <a:r>
              <a:rPr lang="en-US" b="1" dirty="0"/>
              <a:t>Maintenance of Records</a:t>
            </a:r>
          </a:p>
        </p:txBody>
      </p:sp>
      <p:sp>
        <p:nvSpPr>
          <p:cNvPr id="3" name="Content Placeholder 2"/>
          <p:cNvSpPr>
            <a:spLocks noGrp="1"/>
          </p:cNvSpPr>
          <p:nvPr>
            <p:ph idx="1"/>
            <p:custDataLst>
              <p:tags r:id="rId3"/>
            </p:custDataLst>
          </p:nvPr>
        </p:nvSpPr>
        <p:spPr>
          <a:xfrm>
            <a:off x="614272" y="2307224"/>
            <a:ext cx="8596668" cy="4651137"/>
          </a:xfrm>
        </p:spPr>
        <p:txBody>
          <a:bodyPr>
            <a:noAutofit/>
          </a:bodyPr>
          <a:lstStyle/>
          <a:p>
            <a:r>
              <a:rPr lang="en-US" sz="3200" dirty="0"/>
              <a:t>Maintain a record of each meeting.</a:t>
            </a:r>
          </a:p>
          <a:p>
            <a:r>
              <a:rPr lang="en-US" sz="3200" dirty="0"/>
              <a:t>Send a summary of each person-centered service plan reviewed to the relevant participant, guardian (when applicable), and case manager. </a:t>
            </a:r>
          </a:p>
        </p:txBody>
      </p:sp>
    </p:spTree>
    <p:custDataLst>
      <p:tags r:id="rId1"/>
    </p:custDataLst>
    <p:extLst>
      <p:ext uri="{BB962C8B-B14F-4D97-AF65-F5344CB8AC3E}">
        <p14:creationId xmlns:p14="http://schemas.microsoft.com/office/powerpoint/2010/main" val="330456204"/>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2663" y="279983"/>
            <a:ext cx="9990538" cy="1722888"/>
          </a:xfrm>
        </p:spPr>
        <p:txBody>
          <a:bodyPr>
            <a:normAutofit/>
          </a:bodyPr>
          <a:lstStyle/>
          <a:p>
            <a:pPr algn="ctr"/>
            <a:r>
              <a:rPr lang="en-US" sz="4000" b="1" dirty="0"/>
              <a:t>BEHAVIOR INTERVENTION COMMITTEE</a:t>
            </a:r>
            <a:br>
              <a:rPr lang="en-US" sz="4400" b="1" dirty="0"/>
            </a:br>
            <a:r>
              <a:rPr lang="en-US" b="1" dirty="0"/>
              <a:t>Requirements of Members</a:t>
            </a:r>
          </a:p>
        </p:txBody>
      </p:sp>
      <p:sp>
        <p:nvSpPr>
          <p:cNvPr id="3" name="Content Placeholder 2"/>
          <p:cNvSpPr>
            <a:spLocks noGrp="1"/>
          </p:cNvSpPr>
          <p:nvPr>
            <p:ph idx="1"/>
            <p:custDataLst>
              <p:tags r:id="rId3"/>
            </p:custDataLst>
          </p:nvPr>
        </p:nvSpPr>
        <p:spPr>
          <a:xfrm>
            <a:off x="614272" y="1638151"/>
            <a:ext cx="8596668" cy="4651137"/>
          </a:xfrm>
        </p:spPr>
        <p:txBody>
          <a:bodyPr>
            <a:noAutofit/>
          </a:bodyPr>
          <a:lstStyle/>
          <a:p>
            <a:r>
              <a:rPr lang="en-US" sz="3200" dirty="0"/>
              <a:t>Each member of the behavior intervention committee must:</a:t>
            </a:r>
          </a:p>
          <a:p>
            <a:pPr lvl="1"/>
            <a:r>
              <a:rPr lang="en-US" sz="3000" dirty="0"/>
              <a:t>Complete an orientation approved by BHDID</a:t>
            </a:r>
          </a:p>
          <a:p>
            <a:pPr lvl="1"/>
            <a:r>
              <a:rPr lang="en-US" sz="3000" dirty="0"/>
              <a:t>Sign a confidentiality agreement</a:t>
            </a:r>
          </a:p>
          <a:p>
            <a:pPr lvl="1"/>
            <a:r>
              <a:rPr lang="en-US" sz="3000" dirty="0"/>
              <a:t>Function in accordance with the </a:t>
            </a:r>
            <a:r>
              <a:rPr lang="en-US" sz="3000" dirty="0">
                <a:hlinkClick r:id="rId6"/>
              </a:rPr>
              <a:t>Health Insurance Portability and Accountability Act (HIPPA) </a:t>
            </a:r>
            <a:endParaRPr lang="en-US" sz="3000" dirty="0"/>
          </a:p>
        </p:txBody>
      </p:sp>
    </p:spTree>
    <p:custDataLst>
      <p:tags r:id="rId1"/>
    </p:custDataLst>
    <p:extLst>
      <p:ext uri="{BB962C8B-B14F-4D97-AF65-F5344CB8AC3E}">
        <p14:creationId xmlns:p14="http://schemas.microsoft.com/office/powerpoint/2010/main" val="402364471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744279" y="163033"/>
            <a:ext cx="8022155" cy="1320800"/>
          </a:xfrm>
        </p:spPr>
        <p:txBody>
          <a:bodyPr>
            <a:normAutofit/>
          </a:bodyPr>
          <a:lstStyle/>
          <a:p>
            <a:pPr algn="ctr"/>
            <a:r>
              <a:rPr lang="en-US" sz="4400" dirty="0"/>
              <a:t>Final Orientation Information</a:t>
            </a:r>
          </a:p>
        </p:txBody>
      </p:sp>
      <p:sp>
        <p:nvSpPr>
          <p:cNvPr id="10" name="Content Placeholder 9"/>
          <p:cNvSpPr>
            <a:spLocks noGrp="1"/>
          </p:cNvSpPr>
          <p:nvPr>
            <p:ph idx="4294967295"/>
          </p:nvPr>
        </p:nvSpPr>
        <p:spPr>
          <a:xfrm>
            <a:off x="893135" y="1483833"/>
            <a:ext cx="8596313" cy="4878387"/>
          </a:xfrm>
        </p:spPr>
        <p:txBody>
          <a:bodyPr>
            <a:noAutofit/>
          </a:bodyPr>
          <a:lstStyle/>
          <a:p>
            <a:pPr marL="457200" lvl="1" indent="0">
              <a:buNone/>
            </a:pPr>
            <a:r>
              <a:rPr lang="en-US" sz="3000" dirty="0"/>
              <a:t>HRC/BIC Resources:</a:t>
            </a:r>
          </a:p>
          <a:p>
            <a:pPr lvl="1"/>
            <a:r>
              <a:rPr lang="en-US" sz="3000"/>
              <a:t>Orientation PowerPoint</a:t>
            </a:r>
            <a:endParaRPr lang="en-US" sz="3000" dirty="0"/>
          </a:p>
          <a:p>
            <a:pPr lvl="1"/>
            <a:r>
              <a:rPr lang="en-US" sz="3000" dirty="0"/>
              <a:t>Sample Certificate of Completion</a:t>
            </a:r>
          </a:p>
          <a:p>
            <a:pPr lvl="1"/>
            <a:r>
              <a:rPr lang="en-US" sz="3000" dirty="0"/>
              <a:t>Sample Confidentiality Agreement</a:t>
            </a:r>
          </a:p>
          <a:p>
            <a:pPr lvl="1"/>
            <a:endParaRPr lang="en-US" sz="3000" dirty="0"/>
          </a:p>
          <a:p>
            <a:pPr marL="0" indent="0" algn="ctr">
              <a:buNone/>
            </a:pPr>
            <a:r>
              <a:rPr lang="en-US" sz="3200" dirty="0">
                <a:highlight>
                  <a:srgbClr val="FFFF00"/>
                </a:highlight>
                <a:hlinkClick r:id="rId4"/>
              </a:rPr>
              <a:t>http://dbhdid.ky.gov/ddid/hrcbic.aspx</a:t>
            </a:r>
            <a:endParaRPr lang="en-US" sz="3200" dirty="0">
              <a:highlight>
                <a:srgbClr val="FFFF00"/>
              </a:highlight>
            </a:endParaRPr>
          </a:p>
          <a:p>
            <a:endParaRPr lang="en-US" sz="3200" dirty="0"/>
          </a:p>
          <a:p>
            <a:pPr marL="0" indent="0">
              <a:buNone/>
            </a:pPr>
            <a:endParaRPr lang="en-US" sz="3200" dirty="0"/>
          </a:p>
        </p:txBody>
      </p:sp>
    </p:spTree>
    <p:custDataLst>
      <p:tags r:id="rId1"/>
    </p:custDataLst>
    <p:extLst>
      <p:ext uri="{BB962C8B-B14F-4D97-AF65-F5344CB8AC3E}">
        <p14:creationId xmlns:p14="http://schemas.microsoft.com/office/powerpoint/2010/main" val="257820207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698AE8-12B9-A84C-FEDB-68D106BE9128}"/>
              </a:ext>
            </a:extLst>
          </p:cNvPr>
          <p:cNvSpPr txBox="1"/>
          <p:nvPr/>
        </p:nvSpPr>
        <p:spPr>
          <a:xfrm>
            <a:off x="1483112" y="1984917"/>
            <a:ext cx="6501161" cy="646331"/>
          </a:xfrm>
          <a:prstGeom prst="rect">
            <a:avLst/>
          </a:prstGeom>
          <a:noFill/>
        </p:spPr>
        <p:txBody>
          <a:bodyPr wrap="square" rtlCol="0">
            <a:spAutoFit/>
          </a:bodyPr>
          <a:lstStyle/>
          <a:p>
            <a:r>
              <a:rPr lang="en-US" dirty="0">
                <a:hlinkClick r:id="rId2"/>
              </a:rPr>
              <a:t>Home &amp; Community Based Services Final Regulation | Medicaid</a:t>
            </a:r>
            <a:r>
              <a:rPr lang="en-US" dirty="0"/>
              <a:t> </a:t>
            </a:r>
          </a:p>
        </p:txBody>
      </p:sp>
    </p:spTree>
    <p:extLst>
      <p:ext uri="{BB962C8B-B14F-4D97-AF65-F5344CB8AC3E}">
        <p14:creationId xmlns:p14="http://schemas.microsoft.com/office/powerpoint/2010/main" val="349914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375430-E5E0-B168-7DC2-25705DFB8121}"/>
              </a:ext>
            </a:extLst>
          </p:cNvPr>
          <p:cNvSpPr txBox="1"/>
          <p:nvPr/>
        </p:nvSpPr>
        <p:spPr>
          <a:xfrm>
            <a:off x="591016" y="568712"/>
            <a:ext cx="9445082" cy="6145272"/>
          </a:xfrm>
          <a:prstGeom prst="rect">
            <a:avLst/>
          </a:prstGeom>
          <a:noFill/>
        </p:spPr>
        <p:txBody>
          <a:bodyPr wrap="square" rtlCol="0">
            <a:spAutoFit/>
          </a:bodyPr>
          <a:lstStyle/>
          <a:p>
            <a:pPr marL="152400" marR="0">
              <a:spcBef>
                <a:spcPts val="0"/>
              </a:spcBef>
              <a:spcAft>
                <a:spcPts val="750"/>
              </a:spcAft>
            </a:pPr>
            <a:r>
              <a:rPr lang="en-US" sz="1800" dirty="0">
                <a:solidFill>
                  <a:srgbClr val="333333"/>
                </a:solidFill>
                <a:effectLst/>
                <a:latin typeface="Open Sans" panose="020B0606030504020204" pitchFamily="34" charset="0"/>
                <a:ea typeface="Calibri" panose="020F0502020204030204" pitchFamily="34" charset="0"/>
              </a:rPr>
              <a:t>Home and community-based settings must have all of the following qualities, and such other qualities as the </a:t>
            </a:r>
            <a:r>
              <a:rPr lang="en-US" sz="1800" dirty="0">
                <a:effectLst/>
                <a:latin typeface="Open Sans" panose="020B0606030504020204" pitchFamily="34" charset="0"/>
                <a:ea typeface="Calibri" panose="020F0502020204030204" pitchFamily="34" charset="0"/>
              </a:rPr>
              <a:t>Secretary</a:t>
            </a:r>
            <a:r>
              <a:rPr lang="en-US" sz="1800" dirty="0">
                <a:solidFill>
                  <a:srgbClr val="333333"/>
                </a:solidFill>
                <a:effectLst/>
                <a:latin typeface="Open Sans" panose="020B0606030504020204" pitchFamily="34" charset="0"/>
                <a:ea typeface="Calibri" panose="020F0502020204030204" pitchFamily="34" charset="0"/>
              </a:rPr>
              <a:t> determines to be appropriate, based on the needs of the individual as indicated in their person-centered service plan:</a:t>
            </a:r>
            <a:endParaRPr lang="en-US" sz="1800" dirty="0">
              <a:effectLst/>
              <a:latin typeface="Calibri" panose="020F0502020204030204" pitchFamily="34" charset="0"/>
              <a:ea typeface="Calibri" panose="020F0502020204030204" pitchFamily="34" charset="0"/>
            </a:endParaRPr>
          </a:p>
          <a:p>
            <a:pPr marL="3048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a:t>
            </a:r>
            <a:r>
              <a:rPr lang="en-US" sz="1800" b="1" dirty="0" err="1">
                <a:solidFill>
                  <a:srgbClr val="333333"/>
                </a:solidFill>
                <a:effectLst/>
                <a:latin typeface="Open Sans" panose="020B0606030504020204" pitchFamily="34" charset="0"/>
                <a:ea typeface="Calibri" panose="020F0502020204030204" pitchFamily="34" charset="0"/>
              </a:rPr>
              <a:t>i</a:t>
            </a:r>
            <a:r>
              <a:rPr lang="en-US" sz="1800" b="1" dirty="0">
                <a:solidFill>
                  <a:srgbClr val="333333"/>
                </a:solidFill>
                <a:effectLst/>
                <a:latin typeface="Open Sans" panose="020B0606030504020204" pitchFamily="34" charset="0"/>
                <a:ea typeface="Calibri" panose="020F0502020204030204" pitchFamily="34" charset="0"/>
              </a:rPr>
              <a:t>)</a:t>
            </a:r>
            <a:r>
              <a:rPr lang="en-US" sz="1800" dirty="0">
                <a:solidFill>
                  <a:srgbClr val="333333"/>
                </a:solidFill>
                <a:effectLst/>
                <a:latin typeface="Open Sans" panose="020B0606030504020204" pitchFamily="34" charset="0"/>
                <a:ea typeface="Calibri" panose="020F0502020204030204" pitchFamily="34" charset="0"/>
              </a:rPr>
              <a:t> The setting is integrated in and supports full access of individuals receiving </a:t>
            </a:r>
            <a:r>
              <a:rPr lang="en-US" sz="1800" u="sng" dirty="0">
                <a:solidFill>
                  <a:srgbClr val="001C72"/>
                </a:solidFill>
                <a:effectLst/>
                <a:latin typeface="Open Sans" panose="020B0606030504020204" pitchFamily="34" charset="0"/>
                <a:ea typeface="Calibri" panose="020F0502020204030204" pitchFamily="34" charset="0"/>
                <a:hlinkClick r:id="rId2"/>
              </a:rPr>
              <a:t>Medicaid</a:t>
            </a:r>
            <a:r>
              <a:rPr lang="en-US" sz="1800" dirty="0">
                <a:solidFill>
                  <a:srgbClr val="333333"/>
                </a:solidFill>
                <a:effectLst/>
                <a:latin typeface="Open Sans" panose="020B0606030504020204" pitchFamily="34" charset="0"/>
                <a:ea typeface="Calibri" panose="020F0502020204030204" pitchFamily="34" charset="0"/>
              </a:rPr>
              <a:t> HCBS to the greater community, including opportunities to seek employment and work in competitive integrated settings, engage in community life, control personal resources, and receive services in the community, to the same degree of access as individuals not receiving </a:t>
            </a:r>
            <a:r>
              <a:rPr lang="en-US" sz="1800" u="sng" dirty="0">
                <a:solidFill>
                  <a:srgbClr val="001C72"/>
                </a:solidFill>
                <a:effectLst/>
                <a:latin typeface="Open Sans" panose="020B0606030504020204" pitchFamily="34" charset="0"/>
                <a:ea typeface="Calibri" panose="020F0502020204030204" pitchFamily="34" charset="0"/>
                <a:hlinkClick r:id="rId2"/>
              </a:rPr>
              <a:t>Medicaid</a:t>
            </a:r>
            <a:r>
              <a:rPr lang="en-US" sz="1800" dirty="0">
                <a:solidFill>
                  <a:srgbClr val="333333"/>
                </a:solidFill>
                <a:effectLst/>
                <a:latin typeface="Open Sans" panose="020B0606030504020204" pitchFamily="34" charset="0"/>
                <a:ea typeface="Calibri" panose="020F0502020204030204" pitchFamily="34" charset="0"/>
              </a:rPr>
              <a:t> HCBS.</a:t>
            </a:r>
            <a:endParaRPr lang="en-US" sz="1800" dirty="0">
              <a:effectLst/>
              <a:latin typeface="Calibri" panose="020F0502020204030204" pitchFamily="34" charset="0"/>
              <a:ea typeface="Calibri" panose="020F0502020204030204" pitchFamily="34" charset="0"/>
            </a:endParaRPr>
          </a:p>
          <a:p>
            <a:pPr marL="3048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(ii)</a:t>
            </a:r>
            <a:r>
              <a:rPr lang="en-US" sz="1800" dirty="0">
                <a:solidFill>
                  <a:srgbClr val="333333"/>
                </a:solidFill>
                <a:effectLst/>
                <a:latin typeface="Open Sans" panose="020B0606030504020204" pitchFamily="34" charset="0"/>
                <a:ea typeface="Calibri" panose="020F0502020204030204" pitchFamily="34" charset="0"/>
              </a:rPr>
              <a:t> The setting is selected by the individual from among setting options including non-disability specific settings and an option for a private unit in a residential setting. The setting options are identified and documented in the person-centered service plan and are based on the individual's needs, preferences, and, for residential settings, resources available for room and board.</a:t>
            </a:r>
            <a:endParaRPr lang="en-US" sz="1800" dirty="0">
              <a:effectLst/>
              <a:latin typeface="Calibri" panose="020F0502020204030204" pitchFamily="34" charset="0"/>
              <a:ea typeface="Calibri" panose="020F0502020204030204" pitchFamily="34" charset="0"/>
            </a:endParaRPr>
          </a:p>
          <a:p>
            <a:pPr marL="3048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(iii)</a:t>
            </a:r>
            <a:r>
              <a:rPr lang="en-US" sz="1800" dirty="0">
                <a:solidFill>
                  <a:srgbClr val="333333"/>
                </a:solidFill>
                <a:effectLst/>
                <a:latin typeface="Open Sans" panose="020B0606030504020204" pitchFamily="34" charset="0"/>
                <a:ea typeface="Calibri" panose="020F0502020204030204" pitchFamily="34" charset="0"/>
              </a:rPr>
              <a:t> Ensures an individual's rights of privacy, dignity and respect, and freedom from coercion and </a:t>
            </a:r>
            <a:r>
              <a:rPr lang="en-US" sz="1800" u="sng" dirty="0">
                <a:solidFill>
                  <a:srgbClr val="001C72"/>
                </a:solidFill>
                <a:effectLst/>
                <a:latin typeface="Open Sans" panose="020B0606030504020204" pitchFamily="34" charset="0"/>
                <a:ea typeface="Calibri" panose="020F0502020204030204" pitchFamily="34" charset="0"/>
                <a:hlinkClick r:id="rId3"/>
              </a:rPr>
              <a:t>restraint</a:t>
            </a:r>
            <a:r>
              <a:rPr lang="en-US" sz="1800" dirty="0">
                <a:solidFill>
                  <a:srgbClr val="333333"/>
                </a:solidFill>
                <a:effectLst/>
                <a:latin typeface="Open Sans" panose="020B0606030504020204" pitchFamily="34"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marL="3048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(iv)</a:t>
            </a:r>
            <a:r>
              <a:rPr lang="en-US" sz="1800" dirty="0">
                <a:solidFill>
                  <a:srgbClr val="333333"/>
                </a:solidFill>
                <a:effectLst/>
                <a:latin typeface="Open Sans" panose="020B0606030504020204" pitchFamily="34" charset="0"/>
                <a:ea typeface="Calibri" panose="020F0502020204030204" pitchFamily="34" charset="0"/>
              </a:rPr>
              <a:t> Optimizes, but does not regiment, individual initiative, autonomy, and independence in making life choices, including but not limited to, daily activities, physical environment, and with whom to interact.</a:t>
            </a:r>
            <a:endParaRPr lang="en-US" sz="1800" dirty="0">
              <a:effectLst/>
              <a:latin typeface="Calibri" panose="020F0502020204030204" pitchFamily="34" charset="0"/>
              <a:ea typeface="Calibri" panose="020F0502020204030204" pitchFamily="34" charset="0"/>
            </a:endParaRPr>
          </a:p>
          <a:p>
            <a:pPr marL="3048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(v)</a:t>
            </a:r>
            <a:r>
              <a:rPr lang="en-US" sz="1800" dirty="0">
                <a:solidFill>
                  <a:srgbClr val="333333"/>
                </a:solidFill>
                <a:effectLst/>
                <a:latin typeface="Open Sans" panose="020B0606030504020204" pitchFamily="34" charset="0"/>
                <a:ea typeface="Calibri" panose="020F0502020204030204" pitchFamily="34" charset="0"/>
              </a:rPr>
              <a:t> Facilitates individual choice regarding services and supports, and who provides them.</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52519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3E6297-DAFA-47F6-FCD8-66DCE8AA4A72}"/>
              </a:ext>
            </a:extLst>
          </p:cNvPr>
          <p:cNvSpPr txBox="1"/>
          <p:nvPr/>
        </p:nvSpPr>
        <p:spPr>
          <a:xfrm>
            <a:off x="858644" y="700048"/>
            <a:ext cx="8299294" cy="4072910"/>
          </a:xfrm>
          <a:prstGeom prst="rect">
            <a:avLst/>
          </a:prstGeom>
          <a:noFill/>
        </p:spPr>
        <p:txBody>
          <a:bodyPr wrap="square">
            <a:spAutoFit/>
          </a:bodyPr>
          <a:lstStyle/>
          <a:p>
            <a:pPr marL="3048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(vi)</a:t>
            </a:r>
            <a:r>
              <a:rPr lang="en-US" sz="1800" dirty="0">
                <a:solidFill>
                  <a:srgbClr val="333333"/>
                </a:solidFill>
                <a:effectLst/>
                <a:latin typeface="Open Sans" panose="020B0606030504020204" pitchFamily="34" charset="0"/>
                <a:ea typeface="Calibri" panose="020F0502020204030204" pitchFamily="34" charset="0"/>
              </a:rPr>
              <a:t> In a provider-owned or controlled residential setting, in addition to the qualities at </a:t>
            </a:r>
            <a:r>
              <a:rPr lang="en-US" sz="1800" u="sng" dirty="0">
                <a:solidFill>
                  <a:srgbClr val="001C72"/>
                </a:solidFill>
                <a:effectLst/>
                <a:latin typeface="Open Sans" panose="020B0606030504020204" pitchFamily="34" charset="0"/>
                <a:ea typeface="Calibri" panose="020F0502020204030204" pitchFamily="34" charset="0"/>
                <a:hlinkClick r:id="rId2"/>
              </a:rPr>
              <a:t>§ 441.301(c)(4)(</a:t>
            </a:r>
            <a:r>
              <a:rPr lang="en-US" sz="1800" u="sng" dirty="0" err="1">
                <a:solidFill>
                  <a:srgbClr val="001C72"/>
                </a:solidFill>
                <a:effectLst/>
                <a:latin typeface="Open Sans" panose="020B0606030504020204" pitchFamily="34" charset="0"/>
                <a:ea typeface="Calibri" panose="020F0502020204030204" pitchFamily="34" charset="0"/>
                <a:hlinkClick r:id="rId2"/>
              </a:rPr>
              <a:t>i</a:t>
            </a:r>
            <a:r>
              <a:rPr lang="en-US" sz="1800" u="sng" dirty="0">
                <a:solidFill>
                  <a:srgbClr val="001C72"/>
                </a:solidFill>
                <a:effectLst/>
                <a:latin typeface="Open Sans" panose="020B0606030504020204" pitchFamily="34" charset="0"/>
                <a:ea typeface="Calibri" panose="020F0502020204030204" pitchFamily="34" charset="0"/>
                <a:hlinkClick r:id="rId2"/>
              </a:rPr>
              <a:t>)</a:t>
            </a:r>
            <a:r>
              <a:rPr lang="en-US" sz="1800" dirty="0">
                <a:solidFill>
                  <a:srgbClr val="333333"/>
                </a:solidFill>
                <a:effectLst/>
                <a:latin typeface="Open Sans" panose="020B0606030504020204" pitchFamily="34" charset="0"/>
                <a:ea typeface="Calibri" panose="020F0502020204030204" pitchFamily="34" charset="0"/>
              </a:rPr>
              <a:t> through (v), the following additional conditions must be met:</a:t>
            </a:r>
            <a:endParaRPr lang="en-US" sz="1800" dirty="0">
              <a:effectLst/>
              <a:latin typeface="Calibri" panose="020F0502020204030204" pitchFamily="34" charset="0"/>
              <a:ea typeface="Calibri" panose="020F0502020204030204" pitchFamily="34" charset="0"/>
            </a:endParaRPr>
          </a:p>
          <a:p>
            <a:pPr marL="4572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(A)</a:t>
            </a:r>
            <a:r>
              <a:rPr lang="en-US" sz="1800" dirty="0">
                <a:solidFill>
                  <a:srgbClr val="333333"/>
                </a:solidFill>
                <a:effectLst/>
                <a:latin typeface="Open Sans" panose="020B0606030504020204" pitchFamily="34" charset="0"/>
                <a:ea typeface="Calibri" panose="020F0502020204030204" pitchFamily="34" charset="0"/>
              </a:rPr>
              <a:t> The unit or dwelling is a specific physical place that can be owned, rented, or occupied under a legally enforceable agreement by the individual receiving services, and the individual has, at a minimum, the same responsibilities and protections from eviction that tenants have under the landlord/tenant law of the State, county, city, or other designated entity. For settings in which landlord tenant laws do not apply, the State must ensure that a lease, residency agreement or other form of written agreement will be in place for each HCBS participant, and that the document provides protections that address eviction processes and appeals comparable to those provided under the jurisdiction's landlord tenant law.</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7790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0C0375-64DE-3538-B6AB-368266F60C5F}"/>
              </a:ext>
            </a:extLst>
          </p:cNvPr>
          <p:cNvSpPr txBox="1"/>
          <p:nvPr/>
        </p:nvSpPr>
        <p:spPr>
          <a:xfrm>
            <a:off x="947854" y="720566"/>
            <a:ext cx="8210084" cy="3754874"/>
          </a:xfrm>
          <a:prstGeom prst="rect">
            <a:avLst/>
          </a:prstGeom>
          <a:noFill/>
        </p:spPr>
        <p:txBody>
          <a:bodyPr wrap="square">
            <a:spAutoFit/>
          </a:bodyPr>
          <a:lstStyle/>
          <a:p>
            <a:pPr marL="4572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(B)</a:t>
            </a:r>
            <a:r>
              <a:rPr lang="en-US" sz="1800" dirty="0">
                <a:solidFill>
                  <a:srgbClr val="333333"/>
                </a:solidFill>
                <a:effectLst/>
                <a:latin typeface="Open Sans" panose="020B0606030504020204" pitchFamily="34" charset="0"/>
                <a:ea typeface="Calibri" panose="020F0502020204030204" pitchFamily="34" charset="0"/>
              </a:rPr>
              <a:t> Each individual has privacy in their sleeping or living unit:</a:t>
            </a:r>
            <a:endParaRPr lang="en-US" sz="1800" dirty="0">
              <a:effectLst/>
              <a:latin typeface="Calibri" panose="020F0502020204030204" pitchFamily="34" charset="0"/>
              <a:ea typeface="Calibri" panose="020F0502020204030204" pitchFamily="34" charset="0"/>
            </a:endParaRPr>
          </a:p>
          <a:p>
            <a:pPr marL="609600" marR="0" algn="l">
              <a:spcBef>
                <a:spcPts val="0"/>
              </a:spcBef>
              <a:spcAft>
                <a:spcPts val="750"/>
              </a:spcAft>
            </a:pPr>
            <a:r>
              <a:rPr lang="en-US" sz="1800" b="1" i="1" dirty="0">
                <a:solidFill>
                  <a:srgbClr val="333333"/>
                </a:solidFill>
                <a:effectLst/>
                <a:latin typeface="Open Sans" panose="020B0606030504020204" pitchFamily="34" charset="0"/>
                <a:ea typeface="Calibri" panose="020F0502020204030204" pitchFamily="34" charset="0"/>
              </a:rPr>
              <a:t>(1)</a:t>
            </a:r>
            <a:r>
              <a:rPr lang="en-US" sz="1800" dirty="0">
                <a:solidFill>
                  <a:srgbClr val="333333"/>
                </a:solidFill>
                <a:effectLst/>
                <a:latin typeface="Open Sans" panose="020B0606030504020204" pitchFamily="34" charset="0"/>
                <a:ea typeface="Calibri" panose="020F0502020204030204" pitchFamily="34" charset="0"/>
              </a:rPr>
              <a:t> Units have entrance doors lockable by the individual, with only appropriate </a:t>
            </a:r>
            <a:r>
              <a:rPr lang="en-US" sz="1800" u="sng" dirty="0">
                <a:solidFill>
                  <a:srgbClr val="001C72"/>
                </a:solidFill>
                <a:effectLst/>
                <a:latin typeface="Open Sans" panose="020B0606030504020204" pitchFamily="34" charset="0"/>
                <a:ea typeface="Calibri" panose="020F0502020204030204" pitchFamily="34" charset="0"/>
                <a:hlinkClick r:id="rId2"/>
              </a:rPr>
              <a:t>staff</a:t>
            </a:r>
            <a:r>
              <a:rPr lang="en-US" sz="1800" dirty="0">
                <a:solidFill>
                  <a:srgbClr val="333333"/>
                </a:solidFill>
                <a:effectLst/>
                <a:latin typeface="Open Sans" panose="020B0606030504020204" pitchFamily="34" charset="0"/>
                <a:ea typeface="Calibri" panose="020F0502020204030204" pitchFamily="34" charset="0"/>
              </a:rPr>
              <a:t> having keys to doors.</a:t>
            </a:r>
            <a:endParaRPr lang="en-US" sz="1800" dirty="0">
              <a:effectLst/>
              <a:latin typeface="Calibri" panose="020F0502020204030204" pitchFamily="34" charset="0"/>
              <a:ea typeface="Calibri" panose="020F0502020204030204" pitchFamily="34" charset="0"/>
            </a:endParaRPr>
          </a:p>
          <a:p>
            <a:pPr marL="609600" marR="0" algn="l">
              <a:spcBef>
                <a:spcPts val="0"/>
              </a:spcBef>
              <a:spcAft>
                <a:spcPts val="750"/>
              </a:spcAft>
            </a:pPr>
            <a:r>
              <a:rPr lang="en-US" sz="1800" b="1" i="1" dirty="0">
                <a:solidFill>
                  <a:srgbClr val="333333"/>
                </a:solidFill>
                <a:effectLst/>
                <a:latin typeface="Open Sans" panose="020B0606030504020204" pitchFamily="34" charset="0"/>
                <a:ea typeface="Calibri" panose="020F0502020204030204" pitchFamily="34" charset="0"/>
              </a:rPr>
              <a:t>(2)</a:t>
            </a:r>
            <a:r>
              <a:rPr lang="en-US" sz="1800" dirty="0">
                <a:solidFill>
                  <a:srgbClr val="333333"/>
                </a:solidFill>
                <a:effectLst/>
                <a:latin typeface="Open Sans" panose="020B0606030504020204" pitchFamily="34" charset="0"/>
                <a:ea typeface="Calibri" panose="020F0502020204030204" pitchFamily="34" charset="0"/>
              </a:rPr>
              <a:t> Individuals sharing units have a choice of roommates in that setting.</a:t>
            </a:r>
            <a:endParaRPr lang="en-US" sz="1800" dirty="0">
              <a:effectLst/>
              <a:latin typeface="Calibri" panose="020F0502020204030204" pitchFamily="34" charset="0"/>
              <a:ea typeface="Calibri" panose="020F0502020204030204" pitchFamily="34" charset="0"/>
            </a:endParaRPr>
          </a:p>
          <a:p>
            <a:pPr marL="609600" marR="0" algn="l">
              <a:spcBef>
                <a:spcPts val="0"/>
              </a:spcBef>
              <a:spcAft>
                <a:spcPts val="750"/>
              </a:spcAft>
            </a:pPr>
            <a:r>
              <a:rPr lang="en-US" sz="1800" b="1" i="1" dirty="0">
                <a:solidFill>
                  <a:srgbClr val="333333"/>
                </a:solidFill>
                <a:effectLst/>
                <a:latin typeface="Open Sans" panose="020B0606030504020204" pitchFamily="34" charset="0"/>
                <a:ea typeface="Calibri" panose="020F0502020204030204" pitchFamily="34" charset="0"/>
              </a:rPr>
              <a:t>(3)</a:t>
            </a:r>
            <a:r>
              <a:rPr lang="en-US" sz="1800" dirty="0">
                <a:solidFill>
                  <a:srgbClr val="333333"/>
                </a:solidFill>
                <a:effectLst/>
                <a:latin typeface="Open Sans" panose="020B0606030504020204" pitchFamily="34" charset="0"/>
                <a:ea typeface="Calibri" panose="020F0502020204030204" pitchFamily="34" charset="0"/>
              </a:rPr>
              <a:t> Individuals have the freedom to furnish and decorate their sleeping or living units within the lease or other agreement.</a:t>
            </a:r>
            <a:endParaRPr lang="en-US" sz="1800" dirty="0">
              <a:effectLst/>
              <a:latin typeface="Calibri" panose="020F0502020204030204" pitchFamily="34" charset="0"/>
              <a:ea typeface="Calibri" panose="020F0502020204030204" pitchFamily="34" charset="0"/>
            </a:endParaRPr>
          </a:p>
          <a:p>
            <a:pPr marL="4572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(C)</a:t>
            </a:r>
            <a:r>
              <a:rPr lang="en-US" sz="1800" dirty="0">
                <a:solidFill>
                  <a:srgbClr val="333333"/>
                </a:solidFill>
                <a:effectLst/>
                <a:latin typeface="Open Sans" panose="020B0606030504020204" pitchFamily="34" charset="0"/>
                <a:ea typeface="Calibri" panose="020F0502020204030204" pitchFamily="34" charset="0"/>
              </a:rPr>
              <a:t> Individuals have the freedom and support to control their own schedules and activities, and have access to food at any time.</a:t>
            </a:r>
            <a:endParaRPr lang="en-US" sz="1800" dirty="0">
              <a:effectLst/>
              <a:latin typeface="Calibri" panose="020F0502020204030204" pitchFamily="34" charset="0"/>
              <a:ea typeface="Calibri" panose="020F0502020204030204" pitchFamily="34" charset="0"/>
            </a:endParaRPr>
          </a:p>
          <a:p>
            <a:pPr marL="4572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(D)</a:t>
            </a:r>
            <a:r>
              <a:rPr lang="en-US" sz="1800" dirty="0">
                <a:solidFill>
                  <a:srgbClr val="333333"/>
                </a:solidFill>
                <a:effectLst/>
                <a:latin typeface="Open Sans" panose="020B0606030504020204" pitchFamily="34" charset="0"/>
                <a:ea typeface="Calibri" panose="020F0502020204030204" pitchFamily="34" charset="0"/>
              </a:rPr>
              <a:t> Individuals are able to have visitors of their choosing at any time.</a:t>
            </a:r>
            <a:endParaRPr lang="en-US" sz="1800" dirty="0">
              <a:effectLst/>
              <a:latin typeface="Calibri" panose="020F0502020204030204" pitchFamily="34" charset="0"/>
              <a:ea typeface="Calibri" panose="020F0502020204030204" pitchFamily="34" charset="0"/>
            </a:endParaRPr>
          </a:p>
          <a:p>
            <a:pPr marL="457200" marR="0" algn="l">
              <a:spcBef>
                <a:spcPts val="0"/>
              </a:spcBef>
              <a:spcAft>
                <a:spcPts val="750"/>
              </a:spcAft>
            </a:pPr>
            <a:r>
              <a:rPr lang="en-US" sz="1800" b="1" dirty="0">
                <a:solidFill>
                  <a:srgbClr val="333333"/>
                </a:solidFill>
                <a:effectLst/>
                <a:latin typeface="Open Sans" panose="020B0606030504020204" pitchFamily="34" charset="0"/>
                <a:ea typeface="Calibri" panose="020F0502020204030204" pitchFamily="34" charset="0"/>
              </a:rPr>
              <a:t>(E)</a:t>
            </a:r>
            <a:r>
              <a:rPr lang="en-US" sz="1800" dirty="0">
                <a:solidFill>
                  <a:srgbClr val="333333"/>
                </a:solidFill>
                <a:effectLst/>
                <a:latin typeface="Open Sans" panose="020B0606030504020204" pitchFamily="34" charset="0"/>
                <a:ea typeface="Calibri" panose="020F0502020204030204" pitchFamily="34" charset="0"/>
              </a:rPr>
              <a:t> The setting is physically accessible to the individual.</a:t>
            </a:r>
            <a:endParaRPr lang="en-US" dirty="0"/>
          </a:p>
        </p:txBody>
      </p:sp>
    </p:spTree>
    <p:extLst>
      <p:ext uri="{BB962C8B-B14F-4D97-AF65-F5344CB8AC3E}">
        <p14:creationId xmlns:p14="http://schemas.microsoft.com/office/powerpoint/2010/main" val="360723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4A5C1B-A92C-2981-BF4E-87269927EE88}"/>
              </a:ext>
            </a:extLst>
          </p:cNvPr>
          <p:cNvSpPr txBox="1"/>
          <p:nvPr/>
        </p:nvSpPr>
        <p:spPr>
          <a:xfrm>
            <a:off x="446942" y="803099"/>
            <a:ext cx="11298115" cy="5714385"/>
          </a:xfrm>
          <a:prstGeom prst="rect">
            <a:avLst/>
          </a:prstGeom>
          <a:noFill/>
        </p:spPr>
        <p:txBody>
          <a:bodyPr wrap="square">
            <a:spAutoFit/>
          </a:bodyPr>
          <a:lstStyle/>
          <a:p>
            <a:pPr marL="457200" marR="0">
              <a:spcBef>
                <a:spcPts val="500"/>
              </a:spcBef>
              <a:spcAft>
                <a:spcPts val="750"/>
              </a:spcAft>
            </a:pPr>
            <a:r>
              <a:rPr lang="en-US" sz="1800" i="1" dirty="0">
                <a:solidFill>
                  <a:srgbClr val="333333"/>
                </a:solidFill>
                <a:effectLst/>
                <a:latin typeface="Calibri" panose="020F0502020204030204" pitchFamily="34" charset="0"/>
                <a:ea typeface="Calibri" panose="020F0502020204030204" pitchFamily="34" charset="0"/>
              </a:rPr>
              <a:t>Any modification of the listed conditions, under </a:t>
            </a:r>
            <a:r>
              <a:rPr lang="en-US" sz="1800" i="1" u="sng" dirty="0">
                <a:solidFill>
                  <a:srgbClr val="001C72"/>
                </a:solidFill>
                <a:effectLst/>
                <a:latin typeface="Calibri" panose="020F0502020204030204" pitchFamily="34" charset="0"/>
                <a:ea typeface="Calibri" panose="020F0502020204030204" pitchFamily="34" charset="0"/>
                <a:hlinkClick r:id="rId2"/>
              </a:rPr>
              <a:t>§ 441.301(c)(4)(vi)(A)</a:t>
            </a:r>
            <a:r>
              <a:rPr lang="en-US" sz="1800" i="1" dirty="0">
                <a:solidFill>
                  <a:srgbClr val="333333"/>
                </a:solidFill>
                <a:effectLst/>
                <a:latin typeface="Calibri" panose="020F0502020204030204" pitchFamily="34" charset="0"/>
                <a:ea typeface="Calibri" panose="020F0502020204030204" pitchFamily="34" charset="0"/>
              </a:rPr>
              <a:t> through (D), must be supported by a specific assessed need and justified in the person-centered service plan. The following requirements must be documented in the person-centered service plan:</a:t>
            </a:r>
            <a:endParaRPr lang="en-US" sz="2400" dirty="0">
              <a:effectLst/>
              <a:latin typeface="Calibri" panose="020F0502020204030204" pitchFamily="34" charset="0"/>
              <a:ea typeface="Calibri" panose="020F0502020204030204" pitchFamily="34" charset="0"/>
            </a:endParaRPr>
          </a:p>
          <a:p>
            <a:pPr marL="609600" marR="0">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(1)</a:t>
            </a:r>
            <a:r>
              <a:rPr lang="en-US" sz="1800" i="1" dirty="0">
                <a:solidFill>
                  <a:srgbClr val="333333"/>
                </a:solidFill>
                <a:effectLst/>
                <a:latin typeface="Calibri" panose="020F0502020204030204" pitchFamily="34" charset="0"/>
                <a:ea typeface="Calibri" panose="020F0502020204030204" pitchFamily="34" charset="0"/>
              </a:rPr>
              <a:t> Identify a specific and individualized assessed need.</a:t>
            </a:r>
            <a:endParaRPr lang="en-US" sz="2400" dirty="0">
              <a:effectLst/>
              <a:latin typeface="Calibri" panose="020F0502020204030204" pitchFamily="34" charset="0"/>
              <a:ea typeface="Calibri" panose="020F0502020204030204" pitchFamily="34" charset="0"/>
            </a:endParaRPr>
          </a:p>
          <a:p>
            <a:pPr marL="609600" marR="0" algn="l">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(2)</a:t>
            </a:r>
            <a:r>
              <a:rPr lang="en-US" sz="1800" i="1" dirty="0">
                <a:solidFill>
                  <a:srgbClr val="333333"/>
                </a:solidFill>
                <a:effectLst/>
                <a:latin typeface="Calibri" panose="020F0502020204030204" pitchFamily="34" charset="0"/>
                <a:ea typeface="Calibri" panose="020F0502020204030204" pitchFamily="34" charset="0"/>
              </a:rPr>
              <a:t> Document the positive interventions and supports used prior to any modifications to the person-centered service plan.</a:t>
            </a:r>
            <a:endParaRPr lang="en-US" sz="2400" dirty="0">
              <a:effectLst/>
              <a:latin typeface="Calibri" panose="020F0502020204030204" pitchFamily="34" charset="0"/>
              <a:ea typeface="Calibri" panose="020F0502020204030204" pitchFamily="34" charset="0"/>
            </a:endParaRPr>
          </a:p>
          <a:p>
            <a:pPr marL="609600" marR="0" algn="l">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(3)</a:t>
            </a:r>
            <a:r>
              <a:rPr lang="en-US" sz="1800" i="1" dirty="0">
                <a:solidFill>
                  <a:srgbClr val="333333"/>
                </a:solidFill>
                <a:effectLst/>
                <a:latin typeface="Calibri" panose="020F0502020204030204" pitchFamily="34" charset="0"/>
                <a:ea typeface="Calibri" panose="020F0502020204030204" pitchFamily="34" charset="0"/>
              </a:rPr>
              <a:t> Document less intrusive methods of meeting the need that have been tried but did not work.</a:t>
            </a:r>
            <a:endParaRPr lang="en-US" sz="2400" dirty="0">
              <a:effectLst/>
              <a:latin typeface="Calibri" panose="020F0502020204030204" pitchFamily="34" charset="0"/>
              <a:ea typeface="Calibri" panose="020F0502020204030204" pitchFamily="34" charset="0"/>
            </a:endParaRPr>
          </a:p>
          <a:p>
            <a:pPr marL="609600" marR="0" algn="l">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(4)</a:t>
            </a:r>
            <a:r>
              <a:rPr lang="en-US" sz="1800" i="1" dirty="0">
                <a:solidFill>
                  <a:srgbClr val="333333"/>
                </a:solidFill>
                <a:effectLst/>
                <a:latin typeface="Calibri" panose="020F0502020204030204" pitchFamily="34" charset="0"/>
                <a:ea typeface="Calibri" panose="020F0502020204030204" pitchFamily="34" charset="0"/>
              </a:rPr>
              <a:t> Include a clear description of the condition that is directly proportionate to the specific assessed need.</a:t>
            </a:r>
            <a:endParaRPr lang="en-US" sz="2400" dirty="0">
              <a:effectLst/>
              <a:latin typeface="Calibri" panose="020F0502020204030204" pitchFamily="34" charset="0"/>
              <a:ea typeface="Calibri" panose="020F0502020204030204" pitchFamily="34" charset="0"/>
            </a:endParaRPr>
          </a:p>
          <a:p>
            <a:pPr marL="609600" marR="0" algn="l">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(5)</a:t>
            </a:r>
            <a:r>
              <a:rPr lang="en-US" sz="1800" i="1" dirty="0">
                <a:solidFill>
                  <a:srgbClr val="333333"/>
                </a:solidFill>
                <a:effectLst/>
                <a:latin typeface="Calibri" panose="020F0502020204030204" pitchFamily="34" charset="0"/>
                <a:ea typeface="Calibri" panose="020F0502020204030204" pitchFamily="34" charset="0"/>
              </a:rPr>
              <a:t> Include regular collection and review of data to measure the ongoing effectiveness of the modification.</a:t>
            </a:r>
            <a:endParaRPr lang="en-US" sz="2400" dirty="0">
              <a:effectLst/>
              <a:latin typeface="Calibri" panose="020F0502020204030204" pitchFamily="34" charset="0"/>
              <a:ea typeface="Calibri" panose="020F0502020204030204" pitchFamily="34" charset="0"/>
            </a:endParaRPr>
          </a:p>
          <a:p>
            <a:pPr marL="609600" marR="0" algn="l">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(6)</a:t>
            </a:r>
            <a:r>
              <a:rPr lang="en-US" sz="1800" i="1" dirty="0">
                <a:solidFill>
                  <a:srgbClr val="333333"/>
                </a:solidFill>
                <a:effectLst/>
                <a:latin typeface="Calibri" panose="020F0502020204030204" pitchFamily="34" charset="0"/>
                <a:ea typeface="Calibri" panose="020F0502020204030204" pitchFamily="34" charset="0"/>
              </a:rPr>
              <a:t> Include established time limits for periodic reviews to determine if the modification is still necessary or can be terminated.</a:t>
            </a:r>
            <a:endParaRPr lang="en-US" sz="2400" dirty="0">
              <a:effectLst/>
              <a:latin typeface="Calibri" panose="020F0502020204030204" pitchFamily="34" charset="0"/>
              <a:ea typeface="Calibri" panose="020F0502020204030204" pitchFamily="34" charset="0"/>
            </a:endParaRPr>
          </a:p>
          <a:p>
            <a:pPr marL="609600" marR="0" algn="l">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(7)</a:t>
            </a:r>
            <a:r>
              <a:rPr lang="en-US" sz="1800" i="1" dirty="0">
                <a:solidFill>
                  <a:srgbClr val="333333"/>
                </a:solidFill>
                <a:effectLst/>
                <a:latin typeface="Calibri" panose="020F0502020204030204" pitchFamily="34" charset="0"/>
                <a:ea typeface="Calibri" panose="020F0502020204030204" pitchFamily="34" charset="0"/>
              </a:rPr>
              <a:t> Include the informed consent of the individual *</a:t>
            </a:r>
            <a:endParaRPr lang="en-US" sz="2400" dirty="0">
              <a:effectLst/>
              <a:latin typeface="Calibri" panose="020F0502020204030204" pitchFamily="34" charset="0"/>
              <a:ea typeface="Calibri" panose="020F0502020204030204" pitchFamily="34" charset="0"/>
            </a:endParaRPr>
          </a:p>
          <a:p>
            <a:pPr marL="609600" marR="0" algn="l">
              <a:spcBef>
                <a:spcPts val="500"/>
              </a:spcBef>
              <a:spcAft>
                <a:spcPts val="750"/>
              </a:spcAft>
            </a:pPr>
            <a:r>
              <a:rPr lang="en-US" sz="1800" b="1" i="1" dirty="0">
                <a:solidFill>
                  <a:srgbClr val="333333"/>
                </a:solidFill>
                <a:effectLst/>
                <a:latin typeface="Calibri" panose="020F0502020204030204" pitchFamily="34" charset="0"/>
                <a:ea typeface="Calibri" panose="020F0502020204030204" pitchFamily="34" charset="0"/>
              </a:rPr>
              <a:t>(8)</a:t>
            </a:r>
            <a:r>
              <a:rPr lang="en-US" sz="1800" i="1" dirty="0">
                <a:solidFill>
                  <a:srgbClr val="333333"/>
                </a:solidFill>
                <a:effectLst/>
                <a:latin typeface="Calibri" panose="020F0502020204030204" pitchFamily="34" charset="0"/>
                <a:ea typeface="Calibri" panose="020F0502020204030204" pitchFamily="34" charset="0"/>
              </a:rPr>
              <a:t> Include an assurance that interventions and supports will cause no harm to the individual. </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a:t>
            </a:r>
            <a:r>
              <a:rPr lang="en-US" sz="1400" dirty="0">
                <a:effectLst/>
                <a:latin typeface="Calibri" panose="020F0502020204030204" pitchFamily="34" charset="0"/>
                <a:ea typeface="Calibri" panose="020F0502020204030204" pitchFamily="34" charset="0"/>
              </a:rPr>
              <a:t>Informed consent</a:t>
            </a:r>
            <a:r>
              <a:rPr lang="en-US" sz="1400" dirty="0">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given by the person (if they have no guardian) or by the guardian, if applicable. This consent can be rescinded at any time. Ex: Just because someone says today that they are agreeable to three cigarettes a day doesn’t mean they can’t change their mind tomorrow.</a:t>
            </a:r>
          </a:p>
        </p:txBody>
      </p:sp>
    </p:spTree>
    <p:extLst>
      <p:ext uri="{BB962C8B-B14F-4D97-AF65-F5344CB8AC3E}">
        <p14:creationId xmlns:p14="http://schemas.microsoft.com/office/powerpoint/2010/main" val="4216181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5599F5-59E4-6BF0-B747-53DC344A7AFE}"/>
              </a:ext>
            </a:extLst>
          </p:cNvPr>
          <p:cNvSpPr txBox="1"/>
          <p:nvPr/>
        </p:nvSpPr>
        <p:spPr>
          <a:xfrm>
            <a:off x="1088411" y="1243786"/>
            <a:ext cx="8389087" cy="2185214"/>
          </a:xfrm>
          <a:prstGeom prst="rect">
            <a:avLst/>
          </a:prstGeom>
          <a:noFill/>
        </p:spPr>
        <p:txBody>
          <a:bodyPr wrap="square" rtlCol="0">
            <a:spAutoFit/>
          </a:bodyPr>
          <a:lstStyle/>
          <a:p>
            <a:r>
              <a:rPr lang="en-US" sz="2800" b="1" dirty="0">
                <a:latin typeface="Open Sans" panose="020B0606030504020204" pitchFamily="34" charset="0"/>
                <a:ea typeface="Open Sans" panose="020B0606030504020204" pitchFamily="34" charset="0"/>
                <a:cs typeface="Open Sans" panose="020B0606030504020204" pitchFamily="34" charset="0"/>
              </a:rPr>
              <a:t>Important Note:</a:t>
            </a:r>
          </a:p>
          <a:p>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Providers must ensure the setting is physically accessible to the individual. </a:t>
            </a:r>
          </a:p>
          <a:p>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There can be no modification for this right. </a:t>
            </a:r>
          </a:p>
          <a:p>
            <a:endParaRPr lang="en-US" i="1" dirty="0"/>
          </a:p>
          <a:p>
            <a:endParaRPr lang="en-US" dirty="0"/>
          </a:p>
        </p:txBody>
      </p:sp>
    </p:spTree>
    <p:extLst>
      <p:ext uri="{BB962C8B-B14F-4D97-AF65-F5344CB8AC3E}">
        <p14:creationId xmlns:p14="http://schemas.microsoft.com/office/powerpoint/2010/main" val="120457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A5D666-73F3-99C3-5C97-656A47EDB1FF}"/>
              </a:ext>
            </a:extLst>
          </p:cNvPr>
          <p:cNvSpPr txBox="1"/>
          <p:nvPr/>
        </p:nvSpPr>
        <p:spPr>
          <a:xfrm>
            <a:off x="385625" y="1450178"/>
            <a:ext cx="9367284"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Additional information related to </a:t>
            </a:r>
            <a:r>
              <a:rPr lang="en-US" b="1" dirty="0">
                <a:solidFill>
                  <a:prstClr val="black"/>
                </a:solidFill>
                <a:latin typeface="Open Sans" panose="020B0606030504020204" pitchFamily="34" charset="0"/>
                <a:ea typeface="Open Sans" panose="020B0606030504020204" pitchFamily="34" charset="0"/>
                <a:cs typeface="Open Sans" panose="020B0606030504020204" pitchFamily="34" charset="0"/>
              </a:rPr>
              <a:t>person-centered service plan requirements and </a:t>
            </a:r>
            <a:r>
              <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participant choice can be found in Section 5 of the SCL Regulation (</a:t>
            </a:r>
            <a:r>
              <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2"/>
              </a:rPr>
              <a:t>907 KAR 12:010</a:t>
            </a:r>
            <a:r>
              <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Additional information related to person-centered service plan requirements and participant choice can be found in Section 8 of the MPW Regulation (</a:t>
            </a:r>
            <a:r>
              <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2"/>
              </a:rPr>
              <a:t>907 KAR 1:835</a:t>
            </a:r>
            <a:r>
              <a:rPr kumimoji="0" lang="en-US"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274320" marR="0" lvl="0" indent="0" algn="just" defTabSz="457200" rtl="0" eaLnBrk="1" fontAlgn="auto" latinLnBrk="0" hangingPunct="1">
              <a:lnSpc>
                <a:spcPct val="100000"/>
              </a:lnSpc>
              <a:spcBef>
                <a:spcPts val="0"/>
              </a:spcBef>
              <a:spcAft>
                <a:spcPts val="0"/>
              </a:spcAft>
              <a:buClrTx/>
              <a:buSzTx/>
              <a:buFontTx/>
              <a:buNone/>
              <a:tabLst>
                <a:tab pos="182880" algn="l"/>
              </a:tabLst>
              <a:defRPr/>
            </a:pPr>
            <a:endParaRPr kumimoji="0" lang="en-US" sz="1200" b="0" i="0" u="none" strike="noStrike" kern="1200" cap="none" spc="0" normalizeH="0" baseline="0" noProof="0" dirty="0">
              <a:ln>
                <a:noFill/>
              </a:ln>
              <a:solidFill>
                <a:srgbClr val="000000"/>
              </a:solidFill>
              <a:effectLst/>
              <a:uLnTx/>
              <a:uFillTx/>
              <a:latin typeface="Trebuchet MS"/>
              <a:ea typeface="Times New Roman" panose="02020603050405020304" pitchFamily="18" charset="0"/>
              <a:cs typeface="Times New Roman" panose="02020603050405020304" pitchFamily="18" charset="0"/>
            </a:endParaRPr>
          </a:p>
          <a:p>
            <a:pPr marL="274320" marR="0" lvl="0" indent="0" algn="just" defTabSz="457200" rtl="0" eaLnBrk="1" fontAlgn="auto" latinLnBrk="0" hangingPunct="1">
              <a:lnSpc>
                <a:spcPct val="100000"/>
              </a:lnSpc>
              <a:spcBef>
                <a:spcPts val="0"/>
              </a:spcBef>
              <a:spcAft>
                <a:spcPts val="0"/>
              </a:spcAft>
              <a:buClrTx/>
              <a:buSzTx/>
              <a:buFontTx/>
              <a:buNone/>
              <a:tabLst>
                <a:tab pos="182880" algn="l"/>
              </a:tabLst>
              <a:defRPr/>
            </a:pPr>
            <a:endParaRPr kumimoji="0" lang="en-US" sz="1200" b="0" i="0" u="none" strike="noStrike" kern="1200" cap="none" spc="0" normalizeH="0" baseline="0" noProof="0" dirty="0">
              <a:ln>
                <a:noFill/>
              </a:ln>
              <a:solidFill>
                <a:srgbClr val="000000"/>
              </a:solidFill>
              <a:effectLst/>
              <a:uLnTx/>
              <a:uFillTx/>
              <a:latin typeface="Trebuchet MS"/>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rebuchet MS"/>
              <a:ea typeface="+mn-ea"/>
              <a:cs typeface="+mn-cs"/>
            </a:endParaRPr>
          </a:p>
        </p:txBody>
      </p:sp>
    </p:spTree>
    <p:extLst>
      <p:ext uri="{BB962C8B-B14F-4D97-AF65-F5344CB8AC3E}">
        <p14:creationId xmlns:p14="http://schemas.microsoft.com/office/powerpoint/2010/main" val="3704491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GltZXMgTmV3IFJvbWFuLDEyLGZhbHNlLGZhbHNlLGZhbHNlIi8+DQoJPC9icmFuZGluZz4NCgk8Y29sb3JzPg0KCQk8dWljb2xvciBuYW1lPSJwcmltYXJ5IiB2YWx1ZT0iMHhFQkVCRUIiLz4NCgkJPHVpY29sb3IgbmFtZT0iZ2xvdyIgdmFsdWU9IjB4MkU5NDZCIi8+DQoJCTx1aWNvbG9yIG5hbWU9InRleHQiIHZhbHVlPSIweDJDM0M0MyIvPg0KCQk8dWljb2xvciBuYW1lPSJsaWdodCIgdmFsdWU9IjB4RUJFQkVCIi8+DQoJCTx1aWNvbG9yIG5hbWU9InNoYWRvdyIgdmFsdWU9IjB4MDAwMDAwIi8+DQoJCTx1aWNvbG9yIG5hbWU9ImJhY2tncm91bmQiIHZhbHVlPSIweDJDM0M0MyIvPg0KCTwvY29sb3JzPg0KCTxsYXlvdXQ+DQoJCTx1aXNob3cgbmFtZT0icHJlc2VudGF0aW9udGl0bGUiIHZhbHVlPSJ0cnVlIi8+PHVpc2hvdyBuYW1lPSJwcmVzZW50ZXJwaG90byIgdmFsdWU9ImZhbHNlIi8+PHVpc2hvdyBuYW1lPSJwcmVzZW50ZXJuYW1lIiB2YWx1ZT0iZmFsc2UiLz48dWlzaG93IG5hbWU9InByZXNlbnRlcnRpdGxlIiB2YWx1ZT0iZmFsc2UiLz48dWlzaG93IG5hbWU9InByZXNlbnRlcmVtYWlsIiB2YWx1ZT0iZmFsc2UiLz48dWlzaG93IG5hbWU9InByZXNlbnRlcmJpbyIgdmFsdWU9ImZhbHNlIi8+PHVpc2hvdyBuYW1lPSJjb21wYW55bG9nbyIgdmFsdWU9ImZhbHNlIi8+PHVpc2hvdyBuYW1lPSJzaWRlYmFyIiB2YWx1ZT0idHJ1ZSIvPjx1aXNob3cgbmFtZT0ib3V0bGluZSIgdmFsdWU9InRydWUiLz48dWlzaG93IG5hbWU9InRodW1ibmFpbCIgdmFsdWU9InRydWUiLz4NCgkJPHVpc2hvdyBuYW1lPSJub3RlcyIgdmFsdWU9InRydWUiLz48dWlzaG93IG5hbWU9InNlYXJjaCIgdmFsdWU9ImZhbHNlIi8+PHVpc2hvdyBuYW1lPSJxdWl6IiB2YWx1ZT0iZmFsc2UiLz48dWlzaG93IG5hbWU9ImF0dGFjaG1lbnRzIiB2YWx1ZT0idHJ1ZSIvPjx1aXNob3cgbmFtZT0idXRpbHMiIHZhbHVlPSJ0cnVlIi8+PHVpc2hvdyBuYW1lPSJ2b2x1bWUiIHZhbHVlPSJ0cnVlIi8+PHVpc2hvdyBuYW1lPSJwbGF5YmFyIiB2YWx1ZT0idHJ1ZSIvPjx1aXNob3cgbmFtZT0idGFsa2luZ2hlYWQiIHZhbHVlPSJ0cnVlIi8+PHVpc2hvdyBuYW1lPSJzaWRlYmFyb25yaWdodCIgdmFsdWU9InRydWUiLz48dWlzaG93IG5hbWU9InZpZXdjaGFuZ2UiIHZhbHVlPSJ0cnVlIi8+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dWlzaG93IG5hbWU9ImNjdGV4dGhpZ2hsaWdodGluZyIgdmFsdWU9InRydWUiLz4NCgk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iBDb2xsYWJvcmF0aW9uIGRvZXMgbm90IHdvcmsgaW4gdGhpcyBtb2RlIi8+DQoJCTx1aXRleHQgbmFtZT0iQ09MTEFCX0xPQ0FMX1BMQVlCQUNLX1RJVExFIiB2YWx1ZT0iTG9jYWwgUGxheWJhY2siLz4NCgkJPHVpdGV4dCBuYW1lPSJDT0xMQUJfTE9DQUxfUExBWUJBQ0tCVE4iIHZhbHVlPSJPay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g0KDQp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h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LYqtit2LDZitixINi52YYg2KfZhNmF2LHZgdmC2KfYqiIvPg0KCQk8dWl0ZXh0IG5hbWU9IkFUVEFDSE1FTlRfUFJFVklFV19XQVJOSU5HTVNHIiB2YWx1ZT0i2YTYpyDZitmF2YPZhiDZgdiq2K0g2KfZhNmF2LHZgdmC2KfYqiDZgdmKINmG2YXYtyDYp9mE2YXYudin2YrZhtipLiDYp9mE2LHYrNin2KEg2KfYs9iq2K7Yr9in2YUg2YbYtNixINmE2LHYpNmK2Kkg2KfZhNmG2KrYp9im2KwuIi8+DQoJCTx1aXRleHQgbmFtZT0iVU5OQU1FRFNMSURFVElUTEUiIHZhbHVlPSLYtNix2YrYrdipICVuIi8+DQoJCTx1aXRleHQgbmFtZT0iQ09MTEFCX0xPQ0FMX1BMQVlCQUNLX01TRyIgdmFsdWU9ItmK2KzYsdmKINit2KfZhNmK2KfZiyDYqti02LrZitmEINin2YTZhdit2KrZiNmJINmF2K3ZhNmK2KfZiy4g2KfZhNiq2LnYp9mI2YYg2YTYpyDZiti52YXZhCDZgdmKINmH2LDYpyDYp9mE2YjYtti5LiIvPg0KCQk8dWl0ZXh0IG5hbWU9IkNPTExBQl9MT0NBTF9QTEFZQkFDS19USVRMRSIgdmFsdWU9Itiq2LTYutmK2YQg2YXYrdmE2YoiLz4NCgkJPHVpdGV4dCBuYW1lPSJDT0xMQUJfTE9DQUxfUExBWUJBQ0tCVE4iIHZhbHVlPSLZhdmI2KfZgdmCIi8+DQoJCTwhLS0gc3Vic3RpdHV0aW9uOiAlbiA9PSBzbGlkZSBudW1iZXIgLS0+DQoJCTwhLS0gc3Vic3RpdHV0aW9uOiAldCA9PSB0b3RhbCBzbGlkZSBjb3VudCAtLT4NCgkJPHVpdGV4dCBuYW1lPSJTQ1JVQkJBUlNUQVRVU19TTElERUlORk8iIHZhbHVlPSLYtNix2YrYrdipICVuIC8gJXQgfCAiLz4NCgkJPHVpdGV4dCBuYW1lPSJTQ1JVQkJBUlNUQVRVU19TVE9QUEVEIiB2YWx1ZT0i2YXYqtmI2YLZgSIvPg0KCQk8dWl0ZXh0IG5hbWU9IlNDUlVCQkFSU1RBVFVTX1BMQVlJTkciIHZhbHVlPSLZgtmK2K8g2KfZhNiq2LTYutmK2YQiLz4NCgkJPHVpdGV4dCBuYW1lPSJTQ1JVQkJBUlNUQVRVU19OT0FVRElPIiB2YWx1ZT0i2YTYpyDZitmI2KzYryDYtdmI2KoiLz4NCgkJPHVpdGV4dCBuYW1lPSJTQ1JVQkJBUlNUQVRVU19WSURQTEFZSU5HIiB2YWx1ZT0i2KfZhNmB2YrYr9mK2Ygg2YLZitivINin2YTYqti02LrZitmEIi8+DQoJCTx1aXRleHQgbmFtZT0iU0NSVUJCQVJTVEFUVVNfTE9BRElORyIgdmFsdWU9ItmK2KzYsdmKINin2YTYotmGINin2YTYqtit2YXZitmELi4uIi8+DQoJCTx1aXRleHQgbmFtZT0iU0NSVUJCQVJTVEFUVVNfQlVGRkVSSU5HIiB2YWx1ZT0i2YrYrNix2Yog2KfZhNii2YYg2KfZhNiq2K7YstmK2YYg2KfZhNmF2KTZgtiqIi8+DQoJCTx1aXRleHQgbmFtZT0iU0NSVUJCQVJTVEFUVVNfUVVFU1RJT04iIHZhbHVlPSLYp9mE2KXYrNin2KjYqSDYudmE2Ykg2KfZhNiz2KTYp9mEIi8+DQoJCTx1aXRleHQgbmFtZT0iU0NSVUJCQVJTVEFUVVNfUkVWSUVXUVVJWiIgdmFsdWU9ItmF2LHYp9is2LnYqSDYp9mE2YXYs9in2KjZgtipIi8+DQoJCTwhLS0gc3Vic3RpdHV0aW9uOiAlbSA9PSBtaW51dGVzIHJlbWFpbmluZyAtLT4NCgkJPCEtLSBzdWJzdGl0dXRpb246ICVzID09IHNlY29uZHMgcmVtYWluaW5nIC0tPg0KCQk8dWl0ZXh0IG5hbWU9IkVMQVBTRUQiIHZhbHVlPSIlbSDYr9mC2KfYptmCJXMg2KvZiNin2YYg2YXYqtio2YLZitipIi8+DQoJCTx1aXRleHQgbmFtZT0iTk9URk9VTkQiIHZhbHVlPSLZhNmFINmK2Y/Yudir2LEg2LnZhNmJINi02YrYoSIvPg0KCQk8dWl0ZXh0IG5hbWU9IkFUVEFDSE1FTlRTIiB2YWx1ZT0i2KfZhNmF2LHZgdmC2KfYqiIvPg0KCQk8IS0tIHN1YnN0aXR1dGlvbjogJXAgPT0gY3VycmVudCBzcGVha2VyJ3MgdGl0bGUgLS0+DQoJCTx1aXRleHQgbmFtZT0iQklPV0lOX1RJVExFIiB2YWx1ZT0i2KfZhNiz2YrYsdipINin2YTYsNin2KrZitipOiAlcCIvPg0KCQk8dWl0ZXh0IG5hbWU9IkJJT0JUTl9USVRMRSIgdmFsdWU9Itin2YTYs9mK2LHYqSDYp9mE2LDYp9iq2YrYqSIvPg0KCQk8dWl0ZXh0IG5hbWU9IkRJVklERVJCVE5fVElUTEUiIHZhbHVlPSJ8Ii8+DQoJCTx1aXRleHQgbmFtZT0iQ09OVEFDVEJUTl9USVRMRSIgdmFsdWU9Itin2KrYtdin2YQiLz4NCgkJPHVpdGV4dCBuYW1lPSJUQUJfUVVJWiIgdmFsdWU9ItmF2LPYp9io2YLYqSIvPg0KCQk8dWl0ZXh0IG5hbWU9IlRBQl9PVVRMSU5FIiB2YWx1ZT0i2YXYrti32LciLz4NCgkJPHVpdGV4dCBuYW1lPSJUQUJfVEhVTUIiIHZhbHVlPSLZhdi12LrZkdix2KkiLz4NCgkJPHVpdGV4dCBuYW1lPSJUQUJfTk9URVMiIHZhbHVlPSLZhdmE2KfYrdi42KfYqiIvPg0KCQk8dWl0ZXh0IG5hbWU9IlRBQl9TRUFSQ0giIHZhbHVlPSLYqNit2KsiLz4NCgkJPHVpdGV4dCBuYW1lPSJTTElERV9IRUFESU5HIiB2YWx1ZT0i2LnZhtmI2KfZhiDYp9mE2LTYsdmK2K3YqSAiLz4NCgkJPHVpdGV4dCBuYW1lPSJEVVJBVElPTl9IRUFESU5HIiB2YWx1ZT0i2YXYr9ipIi8+DQoJCTx1aXRleHQgbmFtZT0iU0VBUkNIX0hFQURJTkciIHZhbHVlPSI62KfZhNio2K3YqyDYudmGINmG2LUiLz4NCgkJPHVpdGV4dCBuYW1lPSJUSFVNQl9IRUFESU5HIiB2YWx1ZT0i2LTYsdmK2K3YqSIvPg0KCQk8dWl0ZXh0IG5hbWU9IlRIVU1CX0lORk8iIHZhbHVlPSLYudmG2YjYp9mGL9mF2K/YqSDYp9mE2LTYsdmK2K3YqSIvPg0KCQk8dWl0ZXh0IG5hbWU9IkFUVEFDSE5BTUVfSEVBRElORyIgdmFsdWU9Itin2LPZhSDYp9mE2YXZhNmBIi8+DQoJCTx1aXRleHQgbmFtZT0iQVRUQUNIU0laRV9IRUFESU5HIiB2YWx1ZT0i2KfZhNit2KzZhSIvPg0KCQk8dWl0ZXh0IG5hbWU9IlNMSURFX05PVEVTIiB2YWx1ZT0i2YXZhNin2K3YuNin2Kog2KfZhNi02LHZitit2KkiLz4NCgkJPHVpdGV4dCBuYW1lPSJDT1VSU0VfU1RBVFVTIiB2YWx1ZT0i2K3Yp9mE2Kkg2KfZhNmI2K3Yr9ipIi8+DQoJCTx1aXRleHQgbmFtZT0iUEFTU0VEX1NUUklORyIgdmFsdWU9ItmG2KzYp9itIi8+DQoJCTx1aXRleHQgbmFtZT0iRkFJTEVEX1NUUklORyIgdmFsdWU9ItmB2LTZhCIvPg0KCQk8IS0tcXVpeiBwb2QgYW5kIG1lc3NhZ2UgYm94IHRleHRzLS0+DQoJCTx1aXRleHQgbmFtZT0iUVVJWlBPRF9RVUlaX0FUVEVNUFQiIHZhbHVlPSLYsdmC2YUg2KfZhNmF2K3Yp9mI2YTYqSDZgdmKINin2YTZhdiz2KfYqNmC2Kk6Ii8+DQoJCTx1aXRleHQgbmFtZT0iUVVJWlBPRF9RVUlaX0FUVEVNUFRfVkFMVUUiIHZhbHVlPSIlbiDZhdmGICV0Ii8+DQoJCTx1aXRleHQgbmFtZT0iUVVJWlBPRF9RVUlaX1NDT1JFIiB2YWx1ZT0iOtin2YTYr9ix2KzYqSDYp9mE2YXYs9is2YTYqSIvPg0KCQk8dWl0ZXh0IG5hbWU9IlFVSVpQT0RfUVVJWl9QQVNTU0NPUkUiIHZhbHVlPSI62K/Ysdis2Kkg2KfZhNmG2KzYp9itIi8+DQoJCTx1aXRleHQgbmFtZT0iUVVJWlBPRF9RVUlaX01BWFNDT1JFIiB2YWx1ZT0iOtin2YTYr9ix2KzYqSDYp9mE2YLYtdmI2YkiLz4NCgkJPHVpdGV4dCBuYW1lPSJRVUlaUE9EX1FVRVNBVE1QVF9TVFIiIHZhbHVlPSLYp9mE2YXYrdin2YjZhNipICVuINmF2YYgJXQiLz4NCgkJPHVpdGV4dCBuYW1lPSJRVUlaUE9EX1FVRVNUWVBFX1NUUiIgdmFsdWU9Itin2YTZhtmI2Lk6ICVzIi8+DQoJCTx1aXRleHQgbmFtZT0iUVVJWlBPRF9RVUVTVFlQRV9HUkQiIHZhbHVlPSLYqtmFINiq2LXYrdmK2K3ZhyIvPg0KCQk8dWl0ZXh0IG5hbWU9IlFVSVpQT0RfUVVFU1RZUEVfU1ZZIiB2YWx1ZT0i2KfYs9iq2LfZhNin2LkiLz4NCgkJPHVpdGV4dCBuYW1lPSJRVUlaUE9EX1FVSVpBVE1QVF9JTkYiIHZhbHVlPSLZhNinINmG2YfYp9im2YoiLz4NCgkJPHVpdGV4dCBuYW1lPSJRVUlaUE9EX1FVRVNBVE1QVF9JTkYiIHZhbHVlPSLZhNinINmG2YfYp9im2YoiLz4NCgkJPHVpdGV4dCBuYW1lPSJXQVJOSU5HTVNHX1lFU1NUUklORyIgdmFsdWU9ItmG2LnZhSIvPg0KCQk8dWl0ZXh0IG5hbWU9IldBUk5JTkdNU0dfTk9TVFJJTkciIHZhbHVlPSLZhNinIi8+DQoJCTx1aXRleHQgbmFtZT0iV0FSTklOR01TR19USVRMRVNUUklORyIgdmFsdWU9Itiq2K3YsNmK2LEg2LnZhiDYp9mE2KrZhtmC2YQg2YHZiiDYp9mE2YXYs9in2KjZgtipIi8+DQoJCTx1aXRleHQgbmFtZT0iV0FSTklOR01TR19NU0dTVFJJTkciIHZhbHVlPSLZh9mG2KfZgyDYo9iz2KbZhNipINmE2YUg2KrYqtmFINin2YTYpdis2KfYqNipINi52YTZitmH2Kcg2YHZiiDYp9mE2YXYs9in2KjZgtipLiDYp9mE2YbZgtixINi52YTZiSDZhti52YUg2LPZitiu2LHYrNmDINmF2YYg2KfZhNmF2LPYp9io2YLYqS4g2KfZhtmC2LEg2YTYpyDZhNmF2KrYp9io2LnYqSDYp9mE2YXYs9in2KjZgtipLiIvPg0KCQk8dWl0ZXh0IG5hbWU9IklORk9STUFUSU9OX0gyNjRfRkxBU0hQTEFZRVIiIHZhbHVlPSLZhtiz2K7YqSBGbGFzaCBQbGF5ZXIgINin2YTZhdir2KjYqtipINit2KfZhNmK2KfZiyDYudmE2Ykg2KzZh9in2LLZgyDZhNinINiq2K/YudmFINmH2LDYpyDYp9mE2YHZitiv2YrZiC4g2KfZhtmC2LEg2LnZhNmJINmF2YbYt9mC2Kkg2KfZhNmB2YrYr9mK2Ygg2YTYqtmG2LLZitmEINij2K3Yr9irINmG2LPYrtipINmF2YY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Ypdi42YfYp9ixINin2YTYtNix2YrYtyDYp9mE2KzYp9mG2KjZiiDZhNmE2YXYtNin2LHZg9mK2YYiLz4NCgkJPHVpdGV4dCBuYW1lPSJNVVRFIiB2YWx1ZT0i2LXYp9mF2KoiLz4NCgkJPHVpdGV4dCBuYW1lPSJET0NXUkFQX1RJVExFIiB2YWx1ZT0i2KfZhNmF2YTZgdin2Kog2KfZhNmF2LHZgdmC2Kkg2YHZiiBQcmVzZW50ZXIiLz4NCgkJPHVpdGV4dCBuYW1lPSJET0NXUkFQX01TRyIgdmFsdWU9Itin2YTYrdmB2Lgg2YHZiiDYrNmH2KfYsiDYp9mE2YPZhdio2YrZiNiq2LEiLz4NCgkJPHVpdGV4dCBuYW1lPSJET0NXUkFQX1BST01QVCIgdmFsdWU9Itin2YbZgtixINmH2YbYpyDZhNmE2KrZhtiy2YrZh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XYXJudW5nIGJlaW0gw5ZmZm5lbiB2b24gQW5sYWdlbiIvPg0KCQk8dWl0ZXh0IG5hbWU9IkFUVEFDSE1FTlRfUFJFVklFV19XQVJOSU5HTVNHIiB2YWx1ZT0iQW5ow6RuZ2Uga8O2bm5lbiBuaWNodCBpbSBWb3JzY2hhdS1Nb2R1cyBnZcO2ZmZuZXQgd2VyZGVuLiBWZXJ3ZW5kZW4gU2llIOKAnlZlcsO2ZmZlbnRsaWNoZW7igJwsIHVtIGRpZSBFcmdlYm5pc3NlIGFuenV6ZWlnZW4uIi8+DQoJCTx1aXRleHQgbmFtZT0iQ09MTEFCX0xPQ0FMX1BMQVlCQUNLX01TRyIgdmFsdWU9IkluaGFsdCB3aXJkIGxva2FsIGdlc3BpZWx0LiBadXNhbW1lbmFyYmVpdCBmdW5rdGlvbmllcnQgaW4gZGllc2VtIE1vZHVzIG5pY2h0LiIvPg0KCQk8dWl0ZXh0IG5hbWU9IkNPTExBQl9MT0NBTF9QTEFZQkFDS19USVRMRSIgdmFsdWU9Ikxva2FsZSBXaWVkZXJnYWJlIi8+DQoJCTx1aXRleHQgbmFtZT0iQ09MTEFCX0xPQ0FMX1BMQVlCQUNLQlROIiB2YWx1ZT0iT0siLz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ZXJ0aXNzZW1lbnQgY29uY2VybmFudCBsYSBwacOoY2Ugam9pbnRlIi8+DQoJCTx1aXRleHQgbmFtZT0iQVRUQUNITUVOVF9QUkVWSUVXX1dBUk5JTkdNU0ciIHZhbHVlPSJMZXMgcGnDqGNlcyBqb2ludGVzIG5lIHBldXZlbnQgcGFzIMOqdHJlIG91dmVydGVzIGVuIG1vZGUgQXBlcsOndS4gVXRpbGlzZXogbGEgcHVibGljYXRpb24gcG91ciBhZmZpY2hlciBsZXMgcsOpc3VsdGF0cy4iLz4NCgkJPHVpdGV4dCBuYW1lPSJDT0xMQUJfTE9DQUxfUExBWUJBQ0tfTVNHIiB2YWx1ZT0iTGUgY29udGVudSBlc3QgbHUgbG9jYWxlbWVudC4gTGEgY29sbGFib3JhdGlvbiBu4oCZZXN0IHBhcyBwcmlzZSBlbiBjaGFyZ2UgcG91ciBjZSBtb2RlLiIvPg0KCQk8dWl0ZXh0IG5hbWU9IkNPTExBQl9MT0NBTF9QTEFZQkFDS19USVRMRSIgdmFsdWU9IkxlY3R1cmUgbG9jYWxlIi8+DQoJCTx1aXRleHQgbmFtZT0iQ09MTEFCX0xPQ0FMX1BMQVlCQUNLQlROIiB2YWx1ZT0iT2siLz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5re75LuY44OV44Kh44Kk44Or6K2m5ZGKIi8+DQoJCTx1aXRleHQgbmFtZT0iQVRUQUNITUVOVF9QUkVWSUVXX1dBUk5JTkdNU0ciIHZhbHVlPSLmt7vku5jjg5XjgqHjgqTjg6vjga/jg5fjg6zjg5Pjg6Xjg7zjg6Ljg7zjg4njgafjga/plovjgY3jgb7jgZvjgpPjgILjg5Hjg5bjg6rjg4Pjgrfjg6XjgpLkvb/nlKjjgZfjgabntZDmnpzjgpLooajnpLrjgZfjgabjgY/jgaDjgZXjgYTjgIIiLz4NCgkJPHVpdGV4dCBuYW1lPSJDT0xMQUJfTE9DQUxfUExBWUJBQ0tfTVNHIiB2YWx1ZT0i44Kz44Oz44OG44Oz44OE44Gv44Ot44O844Kr44Or44Gn5YaN55Sf44GV44KM44Gm44GE44G+44GZ44CC44GT44Gu44Oi44O844OJ44Gn44Gv5YWx5ZCM5L2c5qWt44Gn44GN44G+44Gb44KT44CCIi8+DQoJCTx1aXRleHQgbmFtZT0iQ09MTEFCX0xPQ0FMX1BMQVlCQUNLX1RJVExFIiB2YWx1ZT0i44Ot44O844Kr44Or5YaN55SfIi8+DQoJCTx1aXRleHQgbmFtZT0iQ09MTEFCX0xPQ0FMX1BMQVlCQUNLQlROIiB2YWx1ZT0iT0siLz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HVpdGV4dCBuYW1lPSJDT1VSU0VfU1RBVFVTIiB2YWx1ZT0i44Oi44K444Ol44O844Or44K544OG44O844K/44K5Ii8+DQoJCTx1aXRleHQgbmFtZT0iUEFTU0VEX1NUUklORyIgdmFsdWU9IuWQiOagvCIvPg0KCQk8dWl0ZXh0IG5hbWU9IkZBSUxFRF9TVFJJTkciIHZhbHVlPSLkuI3lkIjmoLw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DQoNCi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LssqjrtoAg7YyM7J28IOqyveqzoCIvPg0KCQk8dWl0ZXh0IG5hbWU9IkFUVEFDSE1FTlRfUFJFVklFV19XQVJOSU5HTVNHIiB2YWx1ZT0i66+466as67O06riwIOuqqOuTnOyXkOyEnOuKlCDssqjrtoAg7YyM7J287J20IOyXtOumrOyngCDslYrsirXri4jri6QuIOqysOqzvOulvCDrs7TroKTrqbQg6rKM7IucIOq4sOuKpeydhCDsgqzsmqntlZjsi63si5zsmKQuIi8+DQoJCTx1aXRleHQgbmFtZT0iQ09MTEFCX0xPQ0FMX1BMQVlCQUNLX01TRyIgdmFsdWU9Iuy9mO2FkO2KuOqwgCDroZzsu6zsl5DshJwg7J6s7IOdIOykkeyeheuLiOuLpC4g7J20IOuqqOuTnOyXkOyEnOuKlCDqs7Xrj5kg7J6R7JeF7J2EIOyImO2Wie2VoCDsiJgg7JeG7Iq164uI64ukLiIvPg0KCQk8dWl0ZXh0IG5hbWU9IkNPTExBQl9MT0NBTF9QTEFZQkFDS19USVRMRSIgdmFsdWU9IuuhnOy7rCDsnqzsg50iLz4NCgkJPHVpdGV4dCBuYW1lPSJDT0xMQUJfTE9DQUxfUExBWUJBQ0tCVE4iIHZhbHVlPSLtmZXsnbgiLz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QXZpc28gZGUgYXJjaGl2byBhZGp1bnRvIi8+DQoJCTx1aXRleHQgbmFtZT0iQVRUQUNITUVOVF9QUkVWSUVXX1dBUk5JTkdNU0ciIHZhbHVlPSJObyBlcyBwb3NpYmxlIGFicmlyIGxvcyBhcmNoaXZvcyBhZGp1bnRvcyBlbiBlbCBtb2RvIGRlIHByZXZpc3VhbGl6YWNpw7NuLiBVc2UgUHVibGljYXIgcGFyYSB2ZXIgbG9zIHJlc3VsdGFkb3MuIi8+DQoJCTx1aXRleHQgbmFtZT0iQ09MTEFCX0xPQ0FMX1BMQVlCQUNLX01TRyIgdmFsdWU9IkVsIGNvbnRlbmlkbyBzZSBlc3TDoSByZXByb2R1Y2llbmRvIGxvY2FsbWVudGUuIExhIGNvbGFib3JhY2nDs24gbm8gZnVuY2lvbmEgZW4gZXN0ZSBtb2RvLiIvPg0KCQk8dWl0ZXh0IG5hbWU9IkNPTExBQl9MT0NBTF9QTEFZQkFDS19USVRMRSIgdmFsdWU9IlJlcHJvZHVjY2nDs24gbG9jYWwiLz4NCgkJPHVpdGV4dCBuYW1lPSJDT0xMQUJfTE9DQUxfUExBWUJBQ0tCVE4iIHZhbHVlPSJPayIv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TXVkby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aXNvIGRlIGFuZXhvIi8+DQoJCTx1aXRleHQgbmFtZT0iQVRUQUNITUVOVF9QUkVWSUVXX1dBUk5JTkdNU0ciIHZhbHVlPSJPcyBhbmV4b3MgbsOjbyBzw6NvIGFiZXJ0b3Mgbm8gbW9kbyBkZSBWaXN1YWxpemHDp8Ojby4gVXNlIG8gY29tYW5kbyBkZSBwdWJsaWNhw6fDo28gcGFyYSB2ZXIgb3MgcmVzdWx0YWRvcy4iLz4NCgkJPHVpdGV4dCBuYW1lPSJDT0xMQUJfTE9DQUxfUExBWUJBQ0tfTVNHIiB2YWx1ZT0iTyBjb250ZcO6ZG8gZXN0w6Egc2VuZG8gcmVwcm9kdXppZG8gbG9jYWxtZW50ZS5BIGNvbGFib3Jhw6fDo28gbsOjbyBmdW5jaW9uYSBuZXN0ZSBtb2RvLiIvPg0KCQk8dWl0ZXh0IG5hbWU9IkNPTExBQl9MT0NBTF9QTEFZQkFDS19USVRMRSIgdmFsdWU9IlJlcHJvZHXDp8OjbyBsb2NhbCIvPg0KCQk8dWl0ZXh0IG5hbWU9IkNPTExBQl9MT0NBTF9QTEFZQkFDS0JUTiIgdmFsdWU9Ik9rIi8+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HVpdGV4dCBuYW1lPSJDT1VSU0VfU1RBVFVTIiB2YWx1ZT0iU3RhdHVzIGRvIG3Ds2R1bG8iLz4NCgkJPHVpdGV4dCBuYW1lPSJQQVNTRURfU1RSSU5HIiB2YWx1ZT0iQXByb3ZhZG8iLz4NCgkJPHVpdGV4dCBuYW1lPSJGQUlMRURfU1RSSU5HIiB2YWx1ZT0iUmVwcm92YWRv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NCg0K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VTk5BTUVEU0xJREVUSVRMRSIgdmFsdWU9IkRpYXBvc2l0aXZh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JEaWEgJW4iLz4NCgkJPHVpdGV4dCBuYW1lPSJDT0xMQUJfTE9DQUxfUExBWUJBQ0tfTVNHIiB2YWx1ZT0iQ29udGVudCBpcyBiZWluZyBwbGF5ZWQgbG9jYWxseS5cbiBDb2xsYWJvcmF0aW9uIGRvZXMgbm90IHdvcmsgaW4gdGhpcyBtb2RlIi8+DQoJCTx1aXRleHQgbmFtZT0iQ09MTEFCX0xPQ0FMX1BMQVlCQUNLX1RJVExFIiB2YWx1ZT0iTG9jYWwgUGxheWJhY2siLz4NCgkJPHVpdGV4dCBuYW1lPSJDT0xMQUJfTE9DQUxfUExBWUJBQ0tCVE4iIHZhbHVlPSJPay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g0KDQp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NCg0K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NCg0K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LQodC70LDQudC0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11.0&quot;&gt;&lt;object type=&quot;1&quot; unique_id=&quot;10001&quot;&gt;&lt;property id=&quot;20141&quot; value=&quot;ORIENTATION TO HUMAN RIGHTS  BEHAVIOR INTERVENTION COMMITTEES&quot;/&gt;&lt;property id=&quot;20144&quot; value=&quot;1&quot;/&gt;&lt;property id=&quot;20146&quot; value=&quot;0&quot;/&gt;&lt;property id=&quot;20147&quot; value=&quot;0&quot;/&gt;&lt;property id=&quot;20148&quot; value=&quot;5&quot;/&gt;&lt;property id=&quot;20184&quot; value=&quot;7&quot;/&gt;&lt;property id=&quot;20191&quot; value=&quot;DDID PPT Publishing&quot;/&gt;&lt;property id=&quot;20192&quot; value=&quot;https://chfs.adobeconnect.com&quot;/&gt;&lt;property id=&quot;20193&quot; value=&quot;0&quot;/&gt;&lt;property id=&quot;20224&quot; value=&quot;C:\Users\cheryl.bogarty\Documents\My Adobe Presentations\ORIENTATION TO HUMAN RIGHTS  BEHAVIOR INTERVENTION COMMITTEES&quot;/&gt;&lt;property id=&quot;20225&quot; value=&quot;P:\MR\Training\HRC-BIC Orientation Training\&quot;/&gt;&lt;property id=&quot;20226&quot; value=&quot;P:\MR\Training\HRC-BIC Orientation Training\ORIENTATION TO HUMAN RIGHTS  BEHAVIOR INTERVENTION COMMITTEES.pptx&quot;/&gt;&lt;property id=&quot;20250&quot; value=&quot;6&quot;/&gt;&lt;property id=&quot;20251&quot; value=&quot;0&quot;/&gt;&lt;property id=&quot;20259&quot; value=&quot;0&quot;/&gt;&lt;property id=&quot;20262&quot; value=&quot;1715876907&quot;/&gt;&lt;property id=&quot;20263&quot; value=&quot;3&quot;/&gt;&lt;property id=&quot;20264&quot; value=&quot;3&quot;/&gt;&lt;property id=&quot;20519&quot; value=&quot;0&quot;/&gt;&lt;property id=&quot;20600&quot; value=&quot;1&quot;/&gt;&lt;property id=&quot;20700&quot; value=&quot;0&quot;/&gt;&lt;object type=&quot;2&quot; unique_id=&quot;10002&quot;&gt;&lt;object type=&quot;3&quot; unique_id=&quot;10003&quot;&gt;&lt;property id=&quot;20148&quot; value=&quot;5&quot;/&gt;&lt;property id=&quot;20300&quot; value=&quot;Slide 1 - &amp;quot;ORIENTATION TO HUMAN RIGHTS &amp;amp; BEHAVIOR INTERVENTION COMMITTEES&amp;quot;&quot;/&gt;&lt;property id=&quot;20302&quot; value=&quot;1&quot;/&gt;&lt;property id=&quot;20303&quot; value=&quot;-1&quot;/&gt;&lt;property id=&quot;20307&quot; value=&quot;256&quot;/&gt;&lt;property id=&quot;20309&quot; value=&quot;-1&quot;/&gt;&lt;property id=&quot;20312&quot; value=&quot;0&quot;/&gt;&lt;property id=&quot;20601&quot; value=&quot;0&quot;/&gt;&lt;/object&gt;&lt;object type=&quot;3&quot; unique_id=&quot;10005&quot;&gt;&lt;property id=&quot;20148&quot; value=&quot;5&quot;/&gt;&lt;property id=&quot;20300&quot; value=&quot;Slide 6 - &amp;quot;HUMAN RIGHTS COMMITTEE (HRC)&amp;quot;&quot;/&gt;&lt;property id=&quot;20302&quot; value=&quot;1&quot;/&gt;&lt;property id=&quot;20303&quot; value=&quot;-1&quot;/&gt;&lt;property id=&quot;20307&quot; value=&quot;259&quot;/&gt;&lt;property id=&quot;20309&quot; value=&quot;-1&quot;/&gt;&lt;property id=&quot;20312&quot; value=&quot;0&quot;/&gt;&lt;property id=&quot;20601&quot; value=&quot;0&quot;/&gt;&lt;/object&gt;&lt;object type=&quot;3&quot; unique_id=&quot;10006&quot;&gt;&lt;property id=&quot;20148&quot; value=&quot;5&quot;/&gt;&lt;property id=&quot;20300&quot; value=&quot;Slide 7 - &amp;quot;HUMAN RIGHTS COMMITTEE MEMBERSHIP&amp;quot;&quot;/&gt;&lt;property id=&quot;20302&quot; value=&quot;1&quot;/&gt;&lt;property id=&quot;20303&quot; value=&quot;-1&quot;/&gt;&lt;property id=&quot;20307&quot; value=&quot;260&quot;/&gt;&lt;property id=&quot;20309&quot; value=&quot;-1&quot;/&gt;&lt;property id=&quot;20312&quot; value=&quot;0&quot;/&gt;&lt;property id=&quot;20601&quot; value=&quot;0&quot;/&gt;&lt;/object&gt;&lt;object type=&quot;3&quot; unique_id=&quot;10007&quot;&gt;&lt;property id=&quot;20148&quot; value=&quot;5&quot;/&gt;&lt;property id=&quot;20300&quot; value=&quot;Slide 8 - &amp;quot;HUMAN RIGHTS COMMITTEE MEETINGS&amp;quot;&quot;/&gt;&lt;property id=&quot;20302&quot; value=&quot;1&quot;/&gt;&lt;property id=&quot;20303&quot; value=&quot;-1&quot;/&gt;&lt;property id=&quot;20307&quot; value=&quot;261&quot;/&gt;&lt;property id=&quot;20309&quot; value=&quot;-1&quot;/&gt;&lt;property id=&quot;20312&quot; value=&quot;0&quot;/&gt;&lt;property id=&quot;20601&quot; value=&quot;0&quot;/&gt;&lt;/object&gt;&lt;object type=&quot;3&quot; unique_id=&quot;10008&quot;&gt;&lt;property id=&quot;20148&quot; value=&quot;5&quot;/&gt;&lt;property id=&quot;20300&quot; value=&quot;Slide 9 - &amp;quot;PARTICIPANT RIGHTS &amp;quot;&quot;/&gt;&lt;property id=&quot;20302&quot; value=&quot;1&quot;/&gt;&lt;property id=&quot;20303&quot; value=&quot;-1&quot;/&gt;&lt;property id=&quot;20307&quot; value=&quot;291&quot;/&gt;&lt;property id=&quot;20309&quot; value=&quot;-1&quot;/&gt;&lt;property id=&quot;20312&quot; value=&quot;0&quot;/&gt;&lt;property id=&quot;20601&quot; value=&quot;0&quot;/&gt;&lt;/object&gt;&lt;object type=&quot;3&quot; unique_id=&quot;10009&quot;&gt;&lt;property id=&quot;20148&quot; value=&quot;5&quot;/&gt;&lt;property id=&quot;20300&quot; value=&quot;Slide 10 - &amp;quot;PARTICIPANT RIGHTS  Person Centered Service Plan&amp;quot;&quot;/&gt;&lt;property id=&quot;20302&quot; value=&quot;1&quot;/&gt;&lt;property id=&quot;20303&quot; value=&quot;-1&quot;/&gt;&lt;property id=&quot;20307&quot; value=&quot;294&quot;/&gt;&lt;property id=&quot;20309&quot; value=&quot;-1&quot;/&gt;&lt;property id=&quot;20312&quot; value=&quot;0&quot;/&gt;&lt;property id=&quot;20601&quot; value=&quot;0&quot;/&gt;&lt;/object&gt;&lt;object type=&quot;3&quot; unique_id=&quot;10010&quot;&gt;&lt;property id=&quot;20148&quot; value=&quot;5&quot;/&gt;&lt;property id=&quot;20300&quot; value=&quot;Slide 11 - &amp;quot;WHAT ARE RIGHTS RESTRICTIONS?&amp;quot;&quot;/&gt;&lt;property id=&quot;20302&quot; value=&quot;1&quot;/&gt;&lt;property id=&quot;20303&quot; value=&quot;-1&quot;/&gt;&lt;property id=&quot;20307&quot; value=&quot;258&quot;/&gt;&lt;property id=&quot;20309&quot; value=&quot;-1&quot;/&gt;&lt;property id=&quot;20312&quot; value=&quot;0&quot;/&gt;&lt;property id=&quot;20601&quot; value=&quot;0&quot;/&gt;&lt;/object&gt;&lt;object type=&quot;3&quot; unique_id=&quot;10011&quot;&gt;&lt;property id=&quot;20148&quot; value=&quot;5&quot;/&gt;&lt;property id=&quot;20300&quot; value=&quot;Slide 13 - &amp;quot;HUMAN RIGHTS COMMITTEE PROCESS&amp;quot;&quot;/&gt;&lt;property id=&quot;20302&quot; value=&quot;1&quot;/&gt;&lt;property id=&quot;20303&quot; value=&quot;-1&quot;/&gt;&lt;property id=&quot;20307&quot; value=&quot;287&quot;/&gt;&lt;property id=&quot;20309&quot; value=&quot;-1&quot;/&gt;&lt;property id=&quot;20312&quot; value=&quot;0&quot;/&gt;&lt;property id=&quot;20601&quot; value=&quot;0&quot;/&gt;&lt;/object&gt;&lt;object type=&quot;3&quot; unique_id=&quot;10012&quot;&gt;&lt;property id=&quot;20148&quot; value=&quot;5&quot;/&gt;&lt;property id=&quot;20300&quot; value=&quot;Slide 14 - &amp;quot;HUMAN RIGHTS COMMITTEE PROCESS&amp;quot;&quot;/&gt;&lt;property id=&quot;20302&quot; value=&quot;1&quot;/&gt;&lt;property id=&quot;20303&quot; value=&quot;-1&quot;/&gt;&lt;property id=&quot;20307&quot; value=&quot;283&quot;/&gt;&lt;property id=&quot;20309&quot; value=&quot;-1&quot;/&gt;&lt;property id=&quot;20312&quot; value=&quot;0&quot;/&gt;&lt;property id=&quot;20601&quot; value=&quot;0&quot;/&gt;&lt;/object&gt;&lt;object type=&quot;3&quot; unique_id=&quot;10013&quot;&gt;&lt;property id=&quot;20148&quot; value=&quot;5&quot;/&gt;&lt;property id=&quot;20300&quot; value=&quot;Slide 15 - &amp;quot;HUMAN RIGHTS COMMITTEE PROCESS&amp;quot;&quot;/&gt;&lt;property id=&quot;20302&quot; value=&quot;1&quot;/&gt;&lt;property id=&quot;20303&quot; value=&quot;-1&quot;/&gt;&lt;property id=&quot;20307&quot; value=&quot;285&quot;/&gt;&lt;property id=&quot;20309&quot; value=&quot;-1&quot;/&gt;&lt;property id=&quot;20312&quot; value=&quot;0&quot;/&gt;&lt;property id=&quot;20601&quot; value=&quot;0&quot;/&gt;&lt;/object&gt;&lt;object type=&quot;3&quot; unique_id=&quot;10014&quot;&gt;&lt;property id=&quot;20148&quot; value=&quot;5&quot;/&gt;&lt;property id=&quot;20300&quot; value=&quot;Slide 16 - &amp;quot;QUESTIONS HRC MEMBERS MIGHT CONSIDER&amp;quot;&quot;/&gt;&lt;property id=&quot;20302&quot; value=&quot;1&quot;/&gt;&lt;property id=&quot;20303&quot; value=&quot;-1&quot;/&gt;&lt;property id=&quot;20307&quot; value=&quot;268&quot;/&gt;&lt;property id=&quot;20309&quot; value=&quot;-1&quot;/&gt;&lt;property id=&quot;20312&quot; value=&quot;0&quot;/&gt;&lt;property id=&quot;20601&quot; value=&quot;0&quot;/&gt;&lt;/object&gt;&lt;object type=&quot;3&quot; unique_id=&quot;10015&quot;&gt;&lt;property id=&quot;20148&quot; value=&quot;5&quot;/&gt;&lt;property id=&quot;20300&quot; value=&quot;Slide 17 - &amp;quot;QUESTIONS HRC MEMBERS MIGHT CONSIDER&amp;quot;&quot;/&gt;&lt;property id=&quot;20302&quot; value=&quot;1&quot;/&gt;&lt;property id=&quot;20303&quot; value=&quot;-1&quot;/&gt;&lt;property id=&quot;20307&quot; value=&quot;269&quot;/&gt;&lt;property id=&quot;20309&quot; value=&quot;-1&quot;/&gt;&lt;property id=&quot;20312&quot; value=&quot;0&quot;/&gt;&lt;property id=&quot;20601&quot; value=&quot;0&quot;/&gt;&lt;/object&gt;&lt;object type=&quot;3&quot; unique_id=&quot;10016&quot;&gt;&lt;property id=&quot;20148&quot; value=&quot;5&quot;/&gt;&lt;property id=&quot;20300&quot; value=&quot;Slide 18 - &amp;quot;HUMAN RIGHTS COMMITTEE PROCESS&amp;quot;&quot;/&gt;&lt;property id=&quot;20302&quot; value=&quot;1&quot;/&gt;&lt;property id=&quot;20303&quot; value=&quot;-1&quot;/&gt;&lt;property id=&quot;20307&quot; value=&quot;286&quot;/&gt;&lt;property id=&quot;20309&quot; value=&quot;-1&quot;/&gt;&lt;property id=&quot;20312&quot; value=&quot;0&quot;/&gt;&lt;property id=&quot;20601&quot; value=&quot;0&quot;/&gt;&lt;/object&gt;&lt;object type=&quot;3&quot; unique_id=&quot;10017&quot;&gt;&lt;property id=&quot;20148&quot; value=&quot;5&quot;/&gt;&lt;property id=&quot;20300&quot; value=&quot;Slide 19 - &amp;quot;EMERGENCY RIGHTS RESTRICTION&amp;quot;&quot;/&gt;&lt;property id=&quot;20302&quot; value=&quot;1&quot;/&gt;&lt;property id=&quot;20303&quot; value=&quot;-1&quot;/&gt;&lt;property id=&quot;20307&quot; value=&quot;274&quot;/&gt;&lt;property id=&quot;20309&quot; value=&quot;-1&quot;/&gt;&lt;property id=&quot;20312&quot; value=&quot;0&quot;/&gt;&lt;property id=&quot;20601&quot; value=&quot;0&quot;/&gt;&lt;/object&gt;&lt;object type=&quot;3&quot; unique_id=&quot;10018&quot;&gt;&lt;property id=&quot;20148&quot; value=&quot;5&quot;/&gt;&lt;property id=&quot;20300&quot; value=&quot;Slide 20 - &amp;quot;EMERGENCY RIGHTS RESTRICTION&amp;quot;&quot;/&gt;&lt;property id=&quot;20302&quot; value=&quot;1&quot;/&gt;&lt;property id=&quot;20303&quot; value=&quot;-1&quot;/&gt;&lt;property id=&quot;20307&quot; value=&quot;275&quot;/&gt;&lt;property id=&quot;20309&quot; value=&quot;-1&quot;/&gt;&lt;property id=&quot;20312&quot; value=&quot;0&quot;/&gt;&lt;property id=&quot;20601&quot; value=&quot;0&quot;/&gt;&lt;/object&gt;&lt;object type=&quot;3&quot; unique_id=&quot;10019&quot;&gt;&lt;property id=&quot;20148&quot; value=&quot;5&quot;/&gt;&lt;property id=&quot;20300&quot; value=&quot;Slide 21 - &amp;quot;HRC DECISIONS&amp;quot;&quot;/&gt;&lt;property id=&quot;20302&quot; value=&quot;1&quot;/&gt;&lt;property id=&quot;20303&quot; value=&quot;-1&quot;/&gt;&lt;property id=&quot;20307&quot; value=&quot;271&quot;/&gt;&lt;property id=&quot;20309&quot; value=&quot;-1&quot;/&gt;&lt;property id=&quot;20312&quot; value=&quot;0&quot;/&gt;&lt;property id=&quot;20601&quot; value=&quot;0&quot;/&gt;&lt;/object&gt;&lt;object type=&quot;3&quot; unique_id=&quot;10020&quot;&gt;&lt;property id=&quot;20148&quot; value=&quot;5&quot;/&gt;&lt;property id=&quot;20300&quot; value=&quot;Slide 22 - &amp;quot;HRC MEETING RECORDS&amp;quot;&quot;/&gt;&lt;property id=&quot;20302&quot; value=&quot;1&quot;/&gt;&lt;property id=&quot;20303&quot; value=&quot;-1&quot;/&gt;&lt;property id=&quot;20307&quot; value=&quot;289&quot;/&gt;&lt;property id=&quot;20309&quot; value=&quot;-1&quot;/&gt;&lt;property id=&quot;20312&quot; value=&quot;0&quot;/&gt;&lt;property id=&quot;20601&quot; value=&quot;0&quot;/&gt;&lt;/object&gt;&lt;object type=&quot;3&quot; unique_id=&quot;10021&quot;&gt;&lt;property id=&quot;20148&quot; value=&quot;5&quot;/&gt;&lt;property id=&quot;20300&quot; value=&quot;Slide 23 - &amp;quot;HRC DECISIONS&amp;quot;&quot;/&gt;&lt;property id=&quot;20302&quot; value=&quot;1&quot;/&gt;&lt;property id=&quot;20303&quot; value=&quot;-1&quot;/&gt;&lt;property id=&quot;20307&quot; value=&quot;272&quot;/&gt;&lt;property id=&quot;20309&quot; value=&quot;-1&quot;/&gt;&lt;property id=&quot;20312&quot; value=&quot;0&quot;/&gt;&lt;property id=&quot;20601&quot; value=&quot;0&quot;/&gt;&lt;/object&gt;&lt;object type=&quot;3&quot; unique_id=&quot;10022&quot;&gt;&lt;property id=&quot;20148&quot; value=&quot;5&quot;/&gt;&lt;property id=&quot;20300&quot; value=&quot;Slide 24 - &amp;quot;BEHAVIOR INTERVENTION COMMITTEE (BIC)&amp;quot;&quot;/&gt;&lt;property id=&quot;20302&quot; value=&quot;1&quot;/&gt;&lt;property id=&quot;20303&quot; value=&quot;-1&quot;/&gt;&lt;property id=&quot;20307&quot; value=&quot;273&quot;/&gt;&lt;property id=&quot;20309&quot; value=&quot;-1&quot;/&gt;&lt;property id=&quot;20312&quot; value=&quot;0&quot;/&gt;&lt;property id=&quot;20601&quot; value=&quot;0&quot;/&gt;&lt;/object&gt;&lt;object type=&quot;3&quot; unique_id=&quot;10023&quot;&gt;&lt;property id=&quot;20148&quot; value=&quot;5&quot;/&gt;&lt;property id=&quot;20300&quot; value=&quot;Slide 25 - &amp;quot;BEHAVIOR INTERVENTION COMMITTEE (BIC) MEMBERSHIP &amp;quot;&quot;/&gt;&lt;property id=&quot;20302&quot; value=&quot;1&quot;/&gt;&lt;property id=&quot;20303&quot; value=&quot;-1&quot;/&gt;&lt;property id=&quot;20307&quot; value=&quot;276&quot;/&gt;&lt;property id=&quot;20309&quot; value=&quot;-1&quot;/&gt;&lt;property id=&quot;20312&quot; value=&quot;0&quot;/&gt;&lt;property id=&quot;20601&quot; value=&quot;0&quot;/&gt;&lt;/object&gt;&lt;object type=&quot;3&quot; unique_id=&quot;10024&quot;&gt;&lt;property id=&quot;20148&quot; value=&quot;5&quot;/&gt;&lt;property id=&quot;20300&quot; value=&quot;Slide 26 - &amp;quot;BEHAVIOR INTERVENTION COMMITTEE PROCESS&amp;quot;&quot;/&gt;&lt;property id=&quot;20302&quot; value=&quot;1&quot;/&gt;&lt;property id=&quot;20303&quot; value=&quot;-1&quot;/&gt;&lt;property id=&quot;20307&quot; value=&quot;295&quot;/&gt;&lt;property id=&quot;20309&quot; value=&quot;-1&quot;/&gt;&lt;property id=&quot;20312&quot; value=&quot;0&quot;/&gt;&lt;property id=&quot;20601&quot; value=&quot;0&quot;/&gt;&lt;/object&gt;&lt;object type=&quot;3&quot; unique_id=&quot;10025&quot;&gt;&lt;property id=&quot;20148&quot; value=&quot;5&quot;/&gt;&lt;property id=&quot;20300&quot; value=&quot;Slide 27 - &amp;quot;BEHAVIOR INTERVENTION COMMITTEE MEETINGS&amp;quot;&quot;/&gt;&lt;property id=&quot;20302&quot; value=&quot;1&quot;/&gt;&lt;property id=&quot;20303&quot; value=&quot;-1&quot;/&gt;&lt;property id=&quot;20307&quot; value=&quot;277&quot;/&gt;&lt;property id=&quot;20309&quot; value=&quot;-1&quot;/&gt;&lt;property id=&quot;20312&quot; value=&quot;0&quot;/&gt;&lt;property id=&quot;20601&quot; value=&quot;0&quot;/&gt;&lt;/object&gt;&lt;object type=&quot;3&quot; unique_id=&quot;10026&quot;&gt;&lt;property id=&quot;20148&quot; value=&quot;5&quot;/&gt;&lt;property id=&quot;20300&quot; value=&quot;Slide 28 - &amp;quot;BEHAVIOR INTERVENTION COMMITTEE DETERMINATIONS&amp;quot;&quot;/&gt;&lt;property id=&quot;20302&quot; value=&quot;1&quot;/&gt;&lt;property id=&quot;20303&quot; value=&quot;-1&quot;/&gt;&lt;property id=&quot;20307&quot; value=&quot;280&quot;/&gt;&lt;property id=&quot;20309&quot; value=&quot;-1&quot;/&gt;&lt;property id=&quot;20312&quot; value=&quot;0&quot;/&gt;&lt;property id=&quot;20601&quot; value=&quot;0&quot;/&gt;&lt;/object&gt;&lt;object type=&quot;3&quot; unique_id=&quot;10027&quot;&gt;&lt;property id=&quot;20148&quot; value=&quot;5&quot;/&gt;&lt;property id=&quot;20300&quot; value=&quot;Slide 29 - &amp;quot;BIC MEETING RECORDS&amp;quot;&quot;/&gt;&lt;property id=&quot;20302&quot; value=&quot;1&quot;/&gt;&lt;property id=&quot;20303&quot; value=&quot;-1&quot;/&gt;&lt;property id=&quot;20307&quot; value=&quot;297&quot;/&gt;&lt;property id=&quot;20309&quot; value=&quot;-1&quot;/&gt;&lt;property id=&quot;20312&quot; value=&quot;0&quot;/&gt;&lt;property id=&quot;20601&quot; value=&quot;0&quot;/&gt;&lt;/object&gt;&lt;object type=&quot;3&quot; unique_id=&quot;10028&quot;&gt;&lt;property id=&quot;20148&quot; value=&quot;5&quot;/&gt;&lt;property id=&quot;20300&quot; value=&quot;Slide 30 - &amp;quot;Final Orientation Information&amp;quot;&quot;/&gt;&lt;property id=&quot;20302&quot; value=&quot;1&quot;/&gt;&lt;property id=&quot;20303&quot; value=&quot;-1&quot;/&gt;&lt;property id=&quot;20307&quot; value=&quot;282&quot;/&gt;&lt;property id=&quot;20309&quot; value=&quot;-1&quot;/&gt;&lt;property id=&quot;20312&quot; value=&quot;0&quot;/&gt;&lt;property id=&quot;20505&quot; value=&quot;//dbhdid.ky.gov/ddid/hrcbic.aspx&quot;/&gt;&lt;property id=&quot;20506&quot; value=&quot;1&quot;/&gt;&lt;property id=&quot;20507&quot; value=&quot;1&quot;/&gt;&lt;property id=&quot;20508&quot; value=&quot;1&quot;/&gt;&lt;property id=&quot;20601&quot; value=&quot;0&quot;/&gt;&lt;/object&gt;&lt;object type=&quot;3&quot; unique_id=&quot;11958&quot;&gt;&lt;property id=&quot;20148&quot; value=&quot;5&quot;/&gt;&lt;property id=&quot;20300&quot; value=&quot;Slide 2 - &amp;quot;WHAT IS…..&amp;quot;&quot;/&gt;&lt;property id=&quot;20307&quot; value=&quot;298&quot;/&gt;&lt;/object&gt;&lt;object type=&quot;3&quot; unique_id=&quot;11959&quot;&gt;&lt;property id=&quot;20148&quot; value=&quot;5&quot;/&gt;&lt;property id=&quot;20300&quot; value=&quot;Slide 3 - &amp;quot;WHAT IS…..&amp;quot;&quot;/&gt;&lt;property id=&quot;20307&quot; value=&quot;299&quot;/&gt;&lt;/object&gt;&lt;object type=&quot;3&quot; unique_id=&quot;12111&quot;&gt;&lt;property id=&quot;20148&quot; value=&quot;5&quot;/&gt;&lt;property id=&quot;20300&quot; value=&quot;Slide 4 - &amp;quot;WHAT IS…..&amp;quot;&quot;/&gt;&lt;property id=&quot;20307&quot; value=&quot;300&quot;/&gt;&lt;/object&gt;&lt;object type=&quot;3&quot; unique_id=&quot;12112&quot;&gt;&lt;property id=&quot;20148&quot; value=&quot;5&quot;/&gt;&lt;property id=&quot;20300&quot; value=&quot;Slide 5 - &amp;quot;WHAT IS…..&amp;quot;&quot;/&gt;&lt;property id=&quot;20307&quot; value=&quot;301&quot;/&gt;&lt;/object&gt;&lt;object type=&quot;3&quot; unique_id=&quot;12342&quot;&gt;&lt;property id=&quot;20148&quot; value=&quot;5&quot;/&gt;&lt;property id=&quot;20300&quot; value=&quot;Slide 12 - &amp;quot;WHAT ARE RIGHTS RESTRICTIONS?&amp;quot;&quot;/&gt;&lt;property id=&quot;20307&quot; value=&quot;302&quot;/&gt;&lt;/object&gt;&lt;/object&gt;&lt;object type=&quot;8&quot; unique_id=&quot;10056&quot;&gt;&lt;object type=&quot;9&quot; unique_id=&quot;11369&quot;&gt;&lt;property id=&quot;20000&quot; value=&quot;0&quot;/&gt;&lt;property id=&quot;20400&quot; value=&quot;Confidentiality Agreement for Human Rights or Behavior Intervention Committee Members&quot;/&gt;&lt;property id=&quot;20401&quot; value=&quot;Confidentiality Agreement for HRC or BIC.pdf&quot;/&gt;&lt;property id=&quot;20402&quot; value=&quot;0&quot;/&gt;&lt;property id=&quot;20404&quot; value=&quot;5844&quot;/&gt;&lt;property id=&quot;20405&quot; value=&quot;0&quot;/&gt;&lt;/object&gt;&lt;/object&gt;&lt;object type=&quot;4&quot; unique_id=&quot;10827&quot;&gt;&lt;/object&gt;&lt;object type=&quot;10&quot; unique_id=&quot;10828&quot;&gt;&lt;object type=&quot;11&quot; unique_id=&quot;10829&quot;&gt;&lt;property id=&quot;20180&quot; value=&quot;1&quot;/&gt;&lt;property id=&quot;20181&quot; value=&quot;1&quot;/&gt;&lt;property id=&quot;20183&quot; value=&quot;1&quot;/&gt;&lt;/object&gt;&lt;object type=&quot;12&quot; unique_id=&quot;10896&quot;&gt;&lt;/object&gt;&lt;object type=&quot;13&quot; unique_id=&quot;11164&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BE3D716-B274-4807-AF22-4D1FC710816E}&quot;/&gt;&lt;isInvalidForFieldText val=&quot;0&quot;/&gt;&lt;Image&gt;&lt;filename val=&quot;C:\Users\CHERYL~1.BOG\AppData\Local\Temp\PR\data\asimages\{8BE3D716-B274-4807-AF22-4D1FC710816E}_MtorLt.png&quot;/&gt;&lt;left val=&quot;0&quot;/&gt;&lt;top val=&quot;0&quot;/&gt;&lt;width val=&quot;962&quot;/&gt;&lt;height val=&quot;543&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39CAA8-4C2A-4154-9346-2192A82BE267}&quot;/&gt;&lt;isInvalidForFieldText val=&quot;0&quot;/&gt;&lt;Image&gt;&lt;filename val=&quot;C:\Users\CHERYL~1.BOG\AppData\Local\Temp\PR\data\asimages\{1139CAA8-4C2A-4154-9346-2192A82BE267}_MtorLt.png&quot;/&gt;&lt;left val=&quot;0&quot;/&gt;&lt;top val=&quot;0&quot;/&gt;&lt;width val=&quot;962&quot;/&gt;&lt;height val=&quot;543&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PSNARRATION" val="1,83188212,P:\MR\Training\HRC-BIC Orientation Training\ORIENTATION TO HUMAN RIGHTS  BEHAVIOR INTERVENTION COMMITTEES_pptx\Media.ppcx"/>
  <p:tag name="HTML_SHAPEINFO" val="&lt;SlideThumbPath val=&quot;Slide1.PNG&quot;/&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5&quot;/&gt;&lt;lineCharCount val=&quot;15&quot;/&gt;&lt;lineCharCount val=&quot;9&quot;/&gt;&lt;lineCharCount val=&quot;13&quot;/&gt;&lt;lineCharCount val=&quot;10&quot;/&gt;&lt;/TableIndex&gt;&lt;/ShapeTextInfo&gt;"/>
  <p:tag name="HTML_SHAPEINFO" val="&lt;ThreeDShapeInfo&gt;&lt;uuid val=&quot;&quot;/&gt;&lt;isInvalidForFieldText val=&quot;0&quot;/&gt;&lt;Image&gt;&lt;filename val=&quot;C:\Users\CHERYL~1.BOG\AppData\Local\Temp\PR\data\asimages\{9E8CEC8B-DE71-4130-B0A2-2809AC82F0B4}_1.png&quot;/&gt;&lt;left val=&quot;118&quot;/&gt;&lt;top val=&quot;0&quot;/&gt;&lt;width val=&quot;613&quot;/&gt;&lt;height val=&quot;376&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4&quot;/&gt;&lt;lineCharCount val=&quot;4&quot;/&gt;&lt;/TableIndex&gt;&lt;/ShapeTextInfo&gt;"/>
  <p:tag name="HTML_SHAPEINFO" val="&lt;ThreeDShapeInfo&gt;&lt;uuid val=&quot;&quot;/&gt;&lt;isInvalidForFieldText val=&quot;0&quot;/&gt;&lt;Image&gt;&lt;filename val=&quot;C:\Users\CHERYL~1.BOG\AppData\Local\Temp\PR\data\asimages\{4FA41501-075D-4D73-A814-5F35498224B4}_1.png&quot;/&gt;&lt;left val=&quot;117&quot;/&gt;&lt;top val=&quot;360&quot;/&gt;&lt;width val=&quot;613&quot;/&gt;&lt;height val=&quot;91&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PSNARRATION" val="3,83188212,P:\MR\Training\HRC-BIC Orientation Training\ORIENTATION TO HUMAN RIGHTS  BEHAVIOR INTERVENTION COMMITTEES_pptx\Media.ppcx"/>
  <p:tag name="HTML_SHAPEINFO" val="&lt;SlideThumbPath val=&quot;Slide3.PNG&quot;/&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quot;/&gt;&lt;isInvalidForFieldText val=&quot;0&quot;/&gt;&lt;Image&gt;&lt;filename val=&quot;C:\Users\CHERYL~1.BOG\AppData\Local\Temp\PR\data\asimages\{840EEC5A-C6A2-4C18-BBAD-61D1F65B86B2}_3.png&quot;/&gt;&lt;left val=&quot;52&quot;/&gt;&lt;top val=&quot;39&quot;/&gt;&lt;width val=&quot;679&quot;/&gt;&lt;height val=&quot;100&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0&quot;/&gt;&lt;lineCharCount val=&quot;59&quot;/&gt;&lt;lineCharCount val=&quot;44&quot;/&gt;&lt;lineCharCount val=&quot;50&quot;/&gt;&lt;lineCharCount val=&quot;48&quot;/&gt;&lt;lineCharCount val=&quot;36&quot;/&gt;&lt;/TableIndex&gt;&lt;/ShapeTextInfo&gt;"/>
  <p:tag name="HTML_SHAPEINFO" val="&lt;ThreeDShapeInfo&gt;&lt;uuid val=&quot;&quot;/&gt;&lt;isInvalidForFieldText val=&quot;0&quot;/&gt;&lt;Image&gt;&lt;filename val=&quot;C:\Users\CHERYL~1.BOG\AppData\Local\Temp\PR\data\asimages\{8453F738-7C46-4860-B12C-82C9577653E1}_3.png&quot;/&gt;&lt;left val=&quot;45&quot;/&gt;&lt;top val=&quot;132&quot;/&gt;&lt;width val=&quot;695&quot;/&gt;&lt;height val=&quot;234&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PSNARRATION" val="4,83188212,P:\MR\Training\HRC-BIC Orientation Training\ORIENTATION TO HUMAN RIGHTS  BEHAVIOR INTERVENTION COMMITTEES_pptx\Media.ppcx"/>
  <p:tag name="HTML_SHAPEINFO" val="&lt;SlideThumbPath val=&quot;Slide4.PNG&quot;/&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0&quot;/&gt;&lt;/TableIndex&gt;&lt;/ShapeTextInfo&gt;"/>
  <p:tag name="HTML_SHAPEINFO" val="&lt;ThreeDShapeInfo&gt;&lt;uuid val=&quot;&quot;/&gt;&lt;isInvalidForFieldText val=&quot;0&quot;/&gt;&lt;Image&gt;&lt;filename val=&quot;C:\Users\CHERYL~1.BOG\AppData\Local\Temp\PR\data\asimages\{32D687D9-84D5-43E0-8676-74C4C0F726E4}_4.png&quot;/&gt;&lt;left val=&quot;53&quot;/&gt;&lt;top val=&quot;39&quot;/&gt;&lt;width val=&quot;678&quot;/&gt;&lt;height val=&quot;133&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5&quot;/&gt;&lt;lineCharCount val=&quot;18&quot;/&gt;&lt;lineCharCount val=&quot;28&quot;/&gt;&lt;lineCharCount val=&quot;14&quot;/&gt;&lt;lineCharCount val=&quot;41&quot;/&gt;&lt;/TableIndex&gt;&lt;/ShapeTextInfo&gt;"/>
  <p:tag name="HTML_SHAPEINFO" val="&lt;ThreeDShapeInfo&gt;&lt;uuid val=&quot;&quot;/&gt;&lt;isInvalidForFieldText val=&quot;0&quot;/&gt;&lt;Image&gt;&lt;filename val=&quot;C:\Users\CHERYL~1.BOG\AppData\Local\Temp\PR\data\asimages\{98FA5621-A3FA-4CD1-8E99-7AC6DB99DAAB}_4.png&quot;/&gt;&lt;left val=&quot;61&quot;/&gt;&lt;top val=&quot;190&quot;/&gt;&lt;width val=&quot;685&quot;/&gt;&lt;height val=&quot;289&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PSNARRATION" val="3,83188212,P:\MR\Training\HRC-BIC Orientation Training\ORIENTATION TO HUMAN RIGHTS  BEHAVIOR INTERVENTION COMMITTEES_pptx\Media.ppcx"/>
  <p:tag name="HTML_SHAPEINFO" val="&lt;SlideThumbPath val=&quot;Slide3.PNG&quot;/&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quot;/&gt;&lt;isInvalidForFieldText val=&quot;0&quot;/&gt;&lt;Image&gt;&lt;filename val=&quot;C:\Users\CHERYL~1.BOG\AppData\Local\Temp\PR\data\asimages\{840EEC5A-C6A2-4C18-BBAD-61D1F65B86B2}_3.png&quot;/&gt;&lt;left val=&quot;52&quot;/&gt;&lt;top val=&quot;39&quot;/&gt;&lt;width val=&quot;679&quot;/&gt;&lt;height val=&quot;100&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0&quot;/&gt;&lt;lineCharCount val=&quot;59&quot;/&gt;&lt;lineCharCount val=&quot;44&quot;/&gt;&lt;lineCharCount val=&quot;50&quot;/&gt;&lt;lineCharCount val=&quot;48&quot;/&gt;&lt;lineCharCount val=&quot;36&quot;/&gt;&lt;/TableIndex&gt;&lt;/ShapeTextInfo&gt;"/>
  <p:tag name="HTML_SHAPEINFO" val="&lt;ThreeDShapeInfo&gt;&lt;uuid val=&quot;&quot;/&gt;&lt;isInvalidForFieldText val=&quot;0&quot;/&gt;&lt;Image&gt;&lt;filename val=&quot;C:\Users\CHERYL~1.BOG\AppData\Local\Temp\PR\data\asimages\{8453F738-7C46-4860-B12C-82C9577653E1}_3.png&quot;/&gt;&lt;left val=&quot;45&quot;/&gt;&lt;top val=&quot;132&quot;/&gt;&lt;width val=&quot;695&quot;/&gt;&lt;height val=&quot;234&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PSNARRATION" val="4,83188212,P:\MR\Training\HRC-BIC Orientation Training\ORIENTATION TO HUMAN RIGHTS  BEHAVIOR INTERVENTION COMMITTEES_pptx\Media.ppcx"/>
  <p:tag name="HTML_SHAPEINFO" val="&lt;SlideThumbPath val=&quot;Slide4.PNG&quot;/&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0&quot;/&gt;&lt;/TableIndex&gt;&lt;/ShapeTextInfo&gt;"/>
  <p:tag name="HTML_SHAPEINFO" val="&lt;ThreeDShapeInfo&gt;&lt;uuid val=&quot;&quot;/&gt;&lt;isInvalidForFieldText val=&quot;0&quot;/&gt;&lt;Image&gt;&lt;filename val=&quot;C:\Users\CHERYL~1.BOG\AppData\Local\Temp\PR\data\asimages\{32D687D9-84D5-43E0-8676-74C4C0F726E4}_4.png&quot;/&gt;&lt;left val=&quot;53&quot;/&gt;&lt;top val=&quot;39&quot;/&gt;&lt;width val=&quot;678&quot;/&gt;&lt;height val=&quot;133&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5&quot;/&gt;&lt;lineCharCount val=&quot;18&quot;/&gt;&lt;lineCharCount val=&quot;28&quot;/&gt;&lt;lineCharCount val=&quot;14&quot;/&gt;&lt;lineCharCount val=&quot;41&quot;/&gt;&lt;/TableIndex&gt;&lt;/ShapeTextInfo&gt;"/>
  <p:tag name="HTML_SHAPEINFO" val="&lt;ThreeDShapeInfo&gt;&lt;uuid val=&quot;&quot;/&gt;&lt;isInvalidForFieldText val=&quot;0&quot;/&gt;&lt;Image&gt;&lt;filename val=&quot;C:\Users\CHERYL~1.BOG\AppData\Local\Temp\PR\data\asimages\{98FA5621-A3FA-4CD1-8E99-7AC6DB99DAAB}_4.png&quot;/&gt;&lt;left val=&quot;61&quot;/&gt;&lt;top val=&quot;190&quot;/&gt;&lt;width val=&quot;685&quot;/&gt;&lt;height val=&quot;289&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84.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PSNARRATION" val="5,83188212,P:\MR\Training\HRC-BIC Orientation Training\ORIENTATION TO HUMAN RIGHTS  BEHAVIOR INTERVENTION COMMITTEES_pptx\Media.ppcx"/>
  <p:tag name="HTML_SHAPEINFO" val="&lt;SlideThumbPath val=&quot;Slide5.PNG&quot;/&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 name="HTML_SHAPEINFO" val="&lt;ThreeDShapeInfo&gt;&lt;uuid val=&quot;&quot;/&gt;&lt;isInvalidForFieldText val=&quot;0&quot;/&gt;&lt;Image&gt;&lt;filename val=&quot;C:\Users\CHERYL~1.BOG\AppData\Local\Temp\PR\data\asimages\{448C5713-CBF4-44AA-A861-3BBD0865D5E8}_5.png&quot;/&gt;&lt;left val=&quot;48&quot;/&gt;&lt;top val=&quot;6&quot;/&gt;&lt;width val=&quot;678&quot;/&gt;&lt;height val=&quot;146&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6&quot;/&gt;&lt;lineCharCount val=&quot;38&quot;/&gt;&lt;lineCharCount val=&quot;8&quot;/&gt;&lt;lineCharCount val=&quot;38&quot;/&gt;&lt;/TableIndex&gt;&lt;/ShapeTextInfo&gt;"/>
  <p:tag name="HTML_SHAPEINFO" val="&lt;ThreeDShapeInfo&gt;&lt;uuid val=&quot;&quot;/&gt;&lt;isInvalidForFieldText val=&quot;0&quot;/&gt;&lt;Image&gt;&lt;filename val=&quot;C:\Users\CHERYL~1.BOG\AppData\Local\Temp\PR\data\asimages\{06012ABE-D981-4DA5-82F5-52625CF05DCC}_5.png&quot;/&gt;&lt;left val=&quot;41&quot;/&gt;&lt;top val=&quot;172&quot;/&gt;&lt;width val=&quot;685&quot;/&gt;&lt;height val=&quot;289&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PSNARRATION" val="26,83188212,P:\MR\Training\HRC-BIC Orientation Training\ORIENTATION TO HUMAN RIGHTS  BEHAVIOR INTERVENTION COMMITTEES_pptx\Media.ppcx"/>
  <p:tag name="HTML_SHAPEINFO" val="&lt;SlideThumbPath val=&quot;Slide26.PNG&quot;/&gt;"/>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8447</TotalTime>
  <Words>3279</Words>
  <Application>Microsoft Office PowerPoint</Application>
  <PresentationFormat>Widescreen</PresentationFormat>
  <Paragraphs>177</Paragraphs>
  <Slides>23</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Open Sans</vt:lpstr>
      <vt:lpstr>Trebuchet MS</vt:lpstr>
      <vt:lpstr>Wingdings 3</vt:lpstr>
      <vt:lpstr>Facet</vt:lpstr>
      <vt:lpstr>ORIENTATION TO HUMAN RIGHTS &amp; BEHAVIOR INTERVENTION COMMITTEES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HUMAN RIGHTS COMMITTEE (HRC)</vt:lpstr>
      <vt:lpstr>HUMAN RIGHTS COMMITTEE MEMBERSHIP (as defined by regulation)</vt:lpstr>
      <vt:lpstr>HUMAN RIGHTS COMMITTEE Provider Role (as defined by regulation)</vt:lpstr>
      <vt:lpstr>HUMAN RIGHTS COMMITTEE Quorum (as defined by regulation)</vt:lpstr>
      <vt:lpstr>HUMAN RIGHTS COMMITTEE Maintenance of Records</vt:lpstr>
      <vt:lpstr>HUMAN RIGHTS COMMITTEE Requirements of Members</vt:lpstr>
      <vt:lpstr>Behavior Intervention Committee (BIC)</vt:lpstr>
      <vt:lpstr>BEHAVIOR INTERVENTION COMMITTEE MEMBERSHIP (as defined by regulation)</vt:lpstr>
      <vt:lpstr>BEHAVIOR INTERVENTION COMMITTEE Quorum (as defined by regulation)</vt:lpstr>
      <vt:lpstr>BEHAVIOR INTERVENTION COMMITTEE  Responsibilities (as defined by regulation)</vt:lpstr>
      <vt:lpstr>BEHAVIOR INTERVENTION COMMITTEE Responsibilities Continued</vt:lpstr>
      <vt:lpstr>BEHAVIOR INTERVENTION COMMITTEE Maintenance of Records</vt:lpstr>
      <vt:lpstr>BEHAVIOR INTERVENTION COMMITTEE Requirements of Members</vt:lpstr>
      <vt:lpstr>Final Orientation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TO HUMAN RIGHTS &amp; BEHAVIOR INTERVENTION COMMITTEES</dc:title>
  <dc:creator>Locker, Barbara E</dc:creator>
  <cp:lastModifiedBy>Johnson, Claudia  (BHDID/Frankfort)</cp:lastModifiedBy>
  <cp:revision>217</cp:revision>
  <cp:lastPrinted>2017-03-29T13:09:24Z</cp:lastPrinted>
  <dcterms:created xsi:type="dcterms:W3CDTF">2016-05-16T14:11:45Z</dcterms:created>
  <dcterms:modified xsi:type="dcterms:W3CDTF">2023-06-06T15:58:39Z</dcterms:modified>
</cp:coreProperties>
</file>